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81" r:id="rId7"/>
    <p:sldId id="282" r:id="rId8"/>
    <p:sldId id="261" r:id="rId9"/>
    <p:sldId id="263" r:id="rId10"/>
    <p:sldId id="28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4" r:id="rId28"/>
  </p:sldIdLst>
  <p:sldSz cx="9144000" cy="6858000" type="screen4x3"/>
  <p:notesSz cx="6858000" cy="9313863"/>
  <p:embeddedFontLst>
    <p:embeddedFont>
      <p:font typeface="Calibri" panose="020F0502020204030204" pitchFamily="34" charset="0"/>
      <p:regular r:id="rId30"/>
      <p:bold r:id="rId31"/>
      <p:italic r:id="rId32"/>
      <p:boldItalic r:id="rId33"/>
    </p:embeddedFont>
    <p:embeddedFont>
      <p:font typeface="Century Gothic" panose="020B0502020202020204" pitchFamily="34" charset="0"/>
      <p:regular r:id="rId34"/>
      <p:bold r:id="rId35"/>
      <p:italic r:id="rId36"/>
      <p:boldItalic r:id="rId3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CE23A6-9853-4898-AE63-22E69308A843}">
  <a:tblStyle styleId="{21CE23A6-9853-4898-AE63-22E69308A843}"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1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9-02-14T07:37:56.248" idx="2">
    <p:pos x="6000" y="100"/>
    <p:text>Hi Lea, would you like this "blurb" to be standard on all WAiS PP slides?
-richardanddaria</p:text>
  </p:cm>
  <p:cm authorId="0" dt="2019-02-14T07:37:56.249" idx="1">
    <p:pos x="6000" y="0"/>
    <p:text>no just this one
-Leanne Pearman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5693"/>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5693"/>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3"/>
            <a:ext cx="2971800" cy="46569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3241071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9: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9: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1: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1: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2: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3: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5" name="Google Shape;205;p1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4: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5: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5: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6: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6: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7: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8: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8: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9: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9: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19: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0: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1" name="Google Shape;271;p20: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p20: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0" name="Google Shape;280;p21: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1: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22: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22: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22: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3: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3: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4: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7" name="Google Shape;307;p2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3: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Move or stick </a:t>
            </a:r>
            <a:endParaRPr/>
          </a:p>
        </p:txBody>
      </p:sp>
      <p:sp>
        <p:nvSpPr>
          <p:cNvPr id="109" name="Google Shape;109;p3: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23517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5: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5: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2790329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6:notes"/>
          <p:cNvSpPr txBox="1">
            <a:spLocks noGrp="1"/>
          </p:cNvSpPr>
          <p:nvPr>
            <p:ph type="body" idx="1"/>
          </p:nvPr>
        </p:nvSpPr>
        <p:spPr>
          <a:xfrm>
            <a:off x="685800" y="4424085"/>
            <a:ext cx="5486400" cy="41912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6: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a:spLocks noGrp="1" noRot="1" noChangeAspect="1"/>
          </p:cNvSpPr>
          <p:nvPr>
            <p:ph type="sldImg" idx="2"/>
          </p:nvPr>
        </p:nvSpPr>
        <p:spPr>
          <a:xfrm>
            <a:off x="1101725" y="698500"/>
            <a:ext cx="4654550" cy="3492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8:notes"/>
          <p:cNvSpPr txBox="1">
            <a:spLocks noGrp="1"/>
          </p:cNvSpPr>
          <p:nvPr>
            <p:ph type="body" idx="1"/>
          </p:nvPr>
        </p:nvSpPr>
        <p:spPr>
          <a:xfrm>
            <a:off x="685800" y="4424085"/>
            <a:ext cx="5486400" cy="41912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8:notes"/>
          <p:cNvSpPr txBox="1">
            <a:spLocks noGrp="1"/>
          </p:cNvSpPr>
          <p:nvPr>
            <p:ph type="sldNum" idx="12"/>
          </p:nvPr>
        </p:nvSpPr>
        <p:spPr>
          <a:xfrm>
            <a:off x="3884613" y="8846553"/>
            <a:ext cx="2971800" cy="46569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8" name="Google Shape;28;p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29" name="Google Shape;29;p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0" name="Google Shape;30;p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1" name="Google Shape;31;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4"/>
        <p:cNvGrpSpPr/>
        <p:nvPr/>
      </p:nvGrpSpPr>
      <p:grpSpPr>
        <a:xfrm>
          <a:off x="0" y="0"/>
          <a:ext cx="0" cy="0"/>
          <a:chOff x="0" y="0"/>
          <a:chExt cx="0" cy="0"/>
        </a:xfrm>
      </p:grpSpPr>
      <p:sp>
        <p:nvSpPr>
          <p:cNvPr id="35" name="Google Shape;35;p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7" name="Google Shape;37;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43" name="Google Shape;43;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9" name="Google Shape;49;p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50" name="Google Shape;50;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3"/>
          <p:cNvPicPr preferRelativeResize="0"/>
          <p:nvPr/>
        </p:nvPicPr>
        <p:blipFill rotWithShape="1">
          <a:blip r:embed="rId3">
            <a:alphaModFix/>
          </a:blip>
          <a:srcRect t="35698" b="12955"/>
          <a:stretch/>
        </p:blipFill>
        <p:spPr>
          <a:xfrm>
            <a:off x="0" y="2617788"/>
            <a:ext cx="9144000" cy="4240212"/>
          </a:xfrm>
          <a:prstGeom prst="rect">
            <a:avLst/>
          </a:prstGeom>
          <a:noFill/>
          <a:ln>
            <a:noFill/>
          </a:ln>
        </p:spPr>
      </p:pic>
      <p:pic>
        <p:nvPicPr>
          <p:cNvPr id="90" name="Google Shape;90;p13"/>
          <p:cNvPicPr preferRelativeResize="0"/>
          <p:nvPr/>
        </p:nvPicPr>
        <p:blipFill rotWithShape="1">
          <a:blip r:embed="rId4">
            <a:alphaModFix/>
          </a:blip>
          <a:srcRect t="22214"/>
          <a:stretch/>
        </p:blipFill>
        <p:spPr>
          <a:xfrm>
            <a:off x="1477963" y="2617788"/>
            <a:ext cx="7666037" cy="2106612"/>
          </a:xfrm>
          <a:prstGeom prst="rect">
            <a:avLst/>
          </a:prstGeom>
          <a:noFill/>
          <a:ln>
            <a:noFill/>
          </a:ln>
        </p:spPr>
      </p:pic>
      <p:pic>
        <p:nvPicPr>
          <p:cNvPr id="91" name="Google Shape;91;p13" descr="Logo.bmp"/>
          <p:cNvPicPr preferRelativeResize="0"/>
          <p:nvPr/>
        </p:nvPicPr>
        <p:blipFill rotWithShape="1">
          <a:blip r:embed="rId5">
            <a:alphaModFix/>
          </a:blip>
          <a:srcRect/>
          <a:stretch/>
        </p:blipFill>
        <p:spPr>
          <a:xfrm>
            <a:off x="0" y="346075"/>
            <a:ext cx="2090738" cy="2038350"/>
          </a:xfrm>
          <a:prstGeom prst="rect">
            <a:avLst/>
          </a:prstGeom>
          <a:noFill/>
          <a:ln>
            <a:noFill/>
          </a:ln>
        </p:spPr>
      </p:pic>
      <p:sp>
        <p:nvSpPr>
          <p:cNvPr id="92" name="Google Shape;92;p13"/>
          <p:cNvSpPr txBox="1">
            <a:spLocks noGrp="1"/>
          </p:cNvSpPr>
          <p:nvPr>
            <p:ph type="body" idx="1"/>
          </p:nvPr>
        </p:nvSpPr>
        <p:spPr>
          <a:xfrm>
            <a:off x="1856936" y="2907506"/>
            <a:ext cx="6588759" cy="1527175"/>
          </a:xfrm>
          <a:prstGeom prst="rect">
            <a:avLst/>
          </a:prstGeom>
          <a:noFill/>
          <a:ln>
            <a:noFill/>
          </a:ln>
        </p:spPr>
        <p:txBody>
          <a:bodyPr spcFirstLastPara="1" wrap="square" lIns="91425" tIns="45700" rIns="91425" bIns="45700" anchor="t" anchorCtr="0">
            <a:noAutofit/>
          </a:bodyPr>
          <a:lstStyle/>
          <a:p>
            <a:pPr marL="342900" lvl="0" indent="-342900" algn="ctr" rtl="0">
              <a:spcBef>
                <a:spcPts val="0"/>
              </a:spcBef>
              <a:spcAft>
                <a:spcPts val="0"/>
              </a:spcAft>
              <a:buClr>
                <a:schemeClr val="lt1"/>
              </a:buClr>
              <a:buSzPts val="4995"/>
              <a:buFont typeface="Arial"/>
              <a:buNone/>
            </a:pPr>
            <a:r>
              <a:rPr lang="en-US" sz="4995" dirty="0">
                <a:solidFill>
                  <a:schemeClr val="lt1"/>
                </a:solidFill>
                <a:latin typeface="Arial"/>
                <a:cs typeface="Arial"/>
                <a:sym typeface="Arial"/>
              </a:rPr>
              <a:t>Designing Individual Supports</a:t>
            </a:r>
            <a:endParaRPr sz="4995" dirty="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p:nvPr/>
        </p:nvSpPr>
        <p:spPr>
          <a:xfrm>
            <a:off x="2525033" y="571577"/>
            <a:ext cx="5181227"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1. Who is the person?</a:t>
            </a:r>
            <a:endParaRPr sz="4000" dirty="0">
              <a:solidFill>
                <a:srgbClr val="DC4405"/>
              </a:solidFill>
            </a:endParaRPr>
          </a:p>
        </p:txBody>
      </p:sp>
      <p:sp>
        <p:nvSpPr>
          <p:cNvPr id="165" name="Google Shape;165;p20"/>
          <p:cNvSpPr txBox="1">
            <a:spLocks noGrp="1"/>
          </p:cNvSpPr>
          <p:nvPr>
            <p:ph type="body" idx="1"/>
          </p:nvPr>
        </p:nvSpPr>
        <p:spPr>
          <a:xfrm>
            <a:off x="1608454" y="1643063"/>
            <a:ext cx="7380144"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What do you like, admire or respect about the person? </a:t>
            </a:r>
          </a:p>
          <a:p>
            <a:pPr marL="342900" lvl="0" indent="-342900" algn="l" rtl="0">
              <a:spcBef>
                <a:spcPts val="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Who are they to other people?        (sister, friend, aunty) </a:t>
            </a:r>
          </a:p>
          <a:p>
            <a:pPr marL="342900" lvl="0" indent="-342900" algn="l" rtl="0">
              <a:spcBef>
                <a:spcPts val="64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What matters to the person?            (likes, dislikes, passions, interests) </a:t>
            </a:r>
            <a:endParaRPr dirty="0"/>
          </a:p>
        </p:txBody>
      </p:sp>
      <p:sp>
        <p:nvSpPr>
          <p:cNvPr id="166" name="Google Shape;166;p20"/>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67" name="Google Shape;167;p20"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extLst>
      <p:ext uri="{BB962C8B-B14F-4D97-AF65-F5344CB8AC3E}">
        <p14:creationId xmlns:p14="http://schemas.microsoft.com/office/powerpoint/2010/main" val="279005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1"/>
          <p:cNvSpPr/>
          <p:nvPr/>
        </p:nvSpPr>
        <p:spPr>
          <a:xfrm>
            <a:off x="2318984" y="571577"/>
            <a:ext cx="5593326"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2. What is life like now?</a:t>
            </a:r>
            <a:endParaRPr sz="4000" dirty="0">
              <a:solidFill>
                <a:srgbClr val="DC4405"/>
              </a:solidFill>
            </a:endParaRPr>
          </a:p>
        </p:txBody>
      </p:sp>
      <p:sp>
        <p:nvSpPr>
          <p:cNvPr id="174" name="Google Shape;174;p21"/>
          <p:cNvSpPr txBox="1">
            <a:spLocks noGrp="1"/>
          </p:cNvSpPr>
          <p:nvPr>
            <p:ph type="body" idx="1"/>
          </p:nvPr>
        </p:nvSpPr>
        <p:spPr>
          <a:xfrm>
            <a:off x="1566252" y="1643063"/>
            <a:ext cx="7380144" cy="4525963"/>
          </a:xfrm>
          <a:prstGeom prst="rect">
            <a:avLst/>
          </a:prstGeom>
          <a:noFill/>
          <a:ln>
            <a:noFill/>
          </a:ln>
        </p:spPr>
        <p:txBody>
          <a:bodyPr spcFirstLastPara="1" wrap="square" lIns="91425" tIns="45700" rIns="91425" bIns="45700" anchor="t" anchorCtr="0">
            <a:noAutofit/>
          </a:bodyPr>
          <a:lstStyle/>
          <a:p>
            <a:pPr lvl="0" indent="-457200" algn="l" rtl="0">
              <a:spcBef>
                <a:spcPts val="0"/>
              </a:spcBef>
              <a:spcAft>
                <a:spcPts val="0"/>
              </a:spcAft>
              <a:buClr>
                <a:srgbClr val="DC4405"/>
              </a:buClr>
              <a:buSzPts val="3200"/>
              <a:buFont typeface="Arial" panose="020B0604020202020204" pitchFamily="34" charset="0"/>
              <a:buChar char="•"/>
            </a:pPr>
            <a:r>
              <a:rPr lang="en-US" dirty="0"/>
              <a:t>Understanding life now for the person, how life works today, the pace of life, how the person spends their time.</a:t>
            </a:r>
          </a:p>
          <a:p>
            <a:pPr lvl="0" indent="-457200" algn="l" rtl="0">
              <a:spcBef>
                <a:spcPts val="0"/>
              </a:spcBef>
              <a:spcAft>
                <a:spcPts val="0"/>
              </a:spcAft>
              <a:buClr>
                <a:srgbClr val="DC4405"/>
              </a:buClr>
              <a:buSzPts val="3200"/>
              <a:buFont typeface="Arial" panose="020B0604020202020204" pitchFamily="34" charset="0"/>
              <a:buChar char="•"/>
            </a:pPr>
            <a:endParaRPr lang="en-US" dirty="0"/>
          </a:p>
          <a:p>
            <a:pPr lvl="0" indent="-457200" algn="l" rtl="0">
              <a:spcBef>
                <a:spcPts val="0"/>
              </a:spcBef>
              <a:spcAft>
                <a:spcPts val="0"/>
              </a:spcAft>
              <a:buClr>
                <a:srgbClr val="DC4405"/>
              </a:buClr>
              <a:buSzPts val="3200"/>
              <a:buFont typeface="Arial" panose="020B0604020202020204" pitchFamily="34" charset="0"/>
              <a:buChar char="•"/>
            </a:pPr>
            <a:r>
              <a:rPr lang="en-US" dirty="0"/>
              <a:t>Learning about this, tells us what needs to stay in the person’s life and what needs to change. </a:t>
            </a:r>
            <a:endParaRPr dirty="0"/>
          </a:p>
          <a:p>
            <a:pPr marL="660400" lvl="0" indent="-457200" algn="l" rtl="0">
              <a:spcBef>
                <a:spcPts val="640"/>
              </a:spcBef>
              <a:spcAft>
                <a:spcPts val="0"/>
              </a:spcAft>
              <a:buClr>
                <a:srgbClr val="DC4405"/>
              </a:buClr>
              <a:buSzPts val="3200"/>
              <a:buFont typeface="Arial" panose="020B0604020202020204" pitchFamily="34" charset="0"/>
              <a:buChar char="•"/>
            </a:pPr>
            <a:endParaRPr dirty="0">
              <a:latin typeface="Calibri"/>
              <a:ea typeface="Calibri"/>
              <a:cs typeface="Calibri"/>
              <a:sym typeface="Calibri"/>
            </a:endParaRPr>
          </a:p>
          <a:p>
            <a:pPr lvl="0" indent="-457200" algn="l" rtl="0">
              <a:spcBef>
                <a:spcPts val="640"/>
              </a:spcBef>
              <a:spcAft>
                <a:spcPts val="0"/>
              </a:spcAft>
              <a:buClr>
                <a:srgbClr val="DC4405"/>
              </a:buClr>
              <a:buSzPts val="3200"/>
              <a:buFont typeface="Arial" panose="020B0604020202020204" pitchFamily="34" charset="0"/>
              <a:buChar char="•"/>
            </a:pPr>
            <a:r>
              <a:rPr lang="en-US" dirty="0">
                <a:latin typeface="Calibri"/>
                <a:ea typeface="Calibri"/>
                <a:cs typeface="Calibri"/>
                <a:sym typeface="Calibri"/>
              </a:rPr>
              <a:t>Good day/ bad day </a:t>
            </a:r>
            <a:endParaRPr dirty="0">
              <a:latin typeface="Calibri"/>
              <a:ea typeface="Calibri"/>
              <a:cs typeface="Calibri"/>
              <a:sym typeface="Calibri"/>
            </a:endParaRPr>
          </a:p>
        </p:txBody>
      </p:sp>
      <p:sp>
        <p:nvSpPr>
          <p:cNvPr id="175" name="Google Shape;175;p21"/>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76" name="Google Shape;176;p21"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2"/>
          <p:cNvSpPr txBox="1">
            <a:spLocks noGrp="1"/>
          </p:cNvSpPr>
          <p:nvPr>
            <p:ph type="title"/>
          </p:nvPr>
        </p:nvSpPr>
        <p:spPr>
          <a:xfrm>
            <a:off x="1962443" y="377031"/>
            <a:ext cx="574665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2. Good day / bad day</a:t>
            </a:r>
            <a:endParaRPr sz="4000" dirty="0">
              <a:solidFill>
                <a:srgbClr val="DC4405"/>
              </a:solidFill>
            </a:endParaRPr>
          </a:p>
        </p:txBody>
      </p:sp>
      <p:sp>
        <p:nvSpPr>
          <p:cNvPr id="182" name="Google Shape;182;p22"/>
          <p:cNvSpPr txBox="1">
            <a:spLocks noGrp="1"/>
          </p:cNvSpPr>
          <p:nvPr>
            <p:ph type="body" idx="1"/>
          </p:nvPr>
        </p:nvSpPr>
        <p:spPr>
          <a:xfrm>
            <a:off x="1962443" y="2157638"/>
            <a:ext cx="6652351" cy="4753776"/>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What makes a good day now ? </a:t>
            </a:r>
          </a:p>
          <a:p>
            <a:pPr marL="342900" lvl="0" indent="-342900" algn="l" rtl="0">
              <a:spcBef>
                <a:spcPts val="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What makes a bad day now? </a:t>
            </a:r>
          </a:p>
          <a:p>
            <a:pPr marL="342900" lvl="0" indent="-342900" algn="l" rtl="0">
              <a:spcBef>
                <a:spcPts val="64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What do you notice about what’s important to the person? </a:t>
            </a:r>
            <a:endParaRPr dirty="0"/>
          </a:p>
          <a:p>
            <a:pPr marL="0" lvl="0" indent="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
        <p:nvSpPr>
          <p:cNvPr id="183" name="Google Shape;183;p22"/>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84" name="Google Shape;184;p22"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3"/>
          <p:cNvSpPr/>
          <p:nvPr/>
        </p:nvSpPr>
        <p:spPr>
          <a:xfrm>
            <a:off x="1425576" y="254000"/>
            <a:ext cx="7718424" cy="87549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dirty="0">
                <a:solidFill>
                  <a:srgbClr val="DC4405"/>
                </a:solidFill>
                <a:latin typeface="Calibri"/>
                <a:ea typeface="Calibri"/>
                <a:cs typeface="Calibri"/>
                <a:sym typeface="Calibri"/>
              </a:rPr>
              <a:t>3. What a good lifestyle could look like?</a:t>
            </a:r>
            <a:endParaRPr sz="4000" dirty="0">
              <a:solidFill>
                <a:srgbClr val="DC4405"/>
              </a:solidFill>
            </a:endParaRPr>
          </a:p>
        </p:txBody>
      </p:sp>
      <p:sp>
        <p:nvSpPr>
          <p:cNvPr id="191" name="Google Shape;191;p23"/>
          <p:cNvSpPr txBox="1">
            <a:spLocks noGrp="1"/>
          </p:cNvSpPr>
          <p:nvPr>
            <p:ph type="body" idx="1"/>
          </p:nvPr>
        </p:nvSpPr>
        <p:spPr>
          <a:xfrm>
            <a:off x="1594716" y="1643064"/>
            <a:ext cx="7380144" cy="4996888"/>
          </a:xfrm>
          <a:prstGeom prst="rect">
            <a:avLst/>
          </a:prstGeom>
          <a:noFill/>
          <a:ln>
            <a:noFill/>
          </a:ln>
        </p:spPr>
        <p:txBody>
          <a:bodyPr spcFirstLastPara="1" wrap="square" lIns="91425" tIns="45700" rIns="91425" bIns="45700" anchor="t" anchorCtr="0">
            <a:noAutofit/>
          </a:bodyPr>
          <a:lstStyle/>
          <a:p>
            <a:pPr lvl="0" indent="-457200" rtl="0">
              <a:spcBef>
                <a:spcPts val="0"/>
              </a:spcBef>
              <a:spcAft>
                <a:spcPts val="0"/>
              </a:spcAft>
              <a:buClr>
                <a:srgbClr val="DC4405"/>
              </a:buClr>
              <a:buSzPts val="3200"/>
              <a:buFont typeface="Arial" panose="020B0604020202020204" pitchFamily="34" charset="0"/>
              <a:buChar char="•"/>
            </a:pPr>
            <a:r>
              <a:rPr lang="en-US" dirty="0"/>
              <a:t>Developing a good understanding of what a good lifestyle could look like for the person.</a:t>
            </a:r>
          </a:p>
          <a:p>
            <a:pPr lvl="0" indent="-457200" rtl="0">
              <a:spcBef>
                <a:spcPts val="0"/>
              </a:spcBef>
              <a:spcAft>
                <a:spcPts val="0"/>
              </a:spcAft>
              <a:buClr>
                <a:srgbClr val="DC4405"/>
              </a:buClr>
              <a:buSzPts val="3200"/>
              <a:buFont typeface="Arial" panose="020B0604020202020204" pitchFamily="34" charset="0"/>
              <a:buChar char="•"/>
            </a:pPr>
            <a:endParaRPr lang="en-US" sz="2000" dirty="0"/>
          </a:p>
          <a:p>
            <a:pPr lvl="0" indent="-457200" algn="just" rtl="0">
              <a:spcBef>
                <a:spcPts val="0"/>
              </a:spcBef>
              <a:spcAft>
                <a:spcPts val="0"/>
              </a:spcAft>
              <a:buClr>
                <a:srgbClr val="DC4405"/>
              </a:buClr>
              <a:buSzPts val="3200"/>
              <a:buFont typeface="Arial" panose="020B0604020202020204" pitchFamily="34" charset="0"/>
              <a:buChar char="•"/>
            </a:pPr>
            <a:r>
              <a:rPr lang="en-US" dirty="0"/>
              <a:t>Headlines of how life could be.</a:t>
            </a:r>
          </a:p>
          <a:p>
            <a:pPr lvl="0" indent="-457200" algn="just" rtl="0">
              <a:spcBef>
                <a:spcPts val="0"/>
              </a:spcBef>
              <a:spcAft>
                <a:spcPts val="0"/>
              </a:spcAft>
              <a:buClr>
                <a:srgbClr val="DC4405"/>
              </a:buClr>
              <a:buSzPts val="3200"/>
              <a:buFont typeface="Arial" panose="020B0604020202020204" pitchFamily="34" charset="0"/>
              <a:buChar char="•"/>
            </a:pPr>
            <a:endParaRPr lang="en-US" sz="2000" dirty="0"/>
          </a:p>
          <a:p>
            <a:pPr lvl="0" indent="-457200" rtl="0">
              <a:spcBef>
                <a:spcPts val="0"/>
              </a:spcBef>
              <a:spcAft>
                <a:spcPts val="0"/>
              </a:spcAft>
              <a:buClr>
                <a:srgbClr val="DC4405"/>
              </a:buClr>
              <a:buSzPts val="3200"/>
              <a:buFont typeface="Arial" panose="020B0604020202020204" pitchFamily="34" charset="0"/>
              <a:buChar char="•"/>
            </a:pPr>
            <a:r>
              <a:rPr lang="en-US" dirty="0"/>
              <a:t>Who may be part of the person’s life and what they would be doing, if life was going well for them?</a:t>
            </a:r>
          </a:p>
          <a:p>
            <a:pPr lvl="0" indent="-457200" rtl="0">
              <a:spcBef>
                <a:spcPts val="0"/>
              </a:spcBef>
              <a:spcAft>
                <a:spcPts val="0"/>
              </a:spcAft>
              <a:buClr>
                <a:srgbClr val="DC4405"/>
              </a:buClr>
              <a:buSzPts val="3200"/>
              <a:buFont typeface="Arial" panose="020B0604020202020204" pitchFamily="34" charset="0"/>
              <a:buChar char="•"/>
            </a:pPr>
            <a:endParaRPr sz="2000" dirty="0"/>
          </a:p>
          <a:p>
            <a:pPr lvl="0" indent="-457200" algn="l" rtl="0">
              <a:spcBef>
                <a:spcPts val="640"/>
              </a:spcBef>
              <a:spcAft>
                <a:spcPts val="0"/>
              </a:spcAft>
              <a:buClr>
                <a:srgbClr val="DC4405"/>
              </a:buClr>
              <a:buSzPts val="3200"/>
              <a:buFont typeface="Arial" panose="020B0604020202020204" pitchFamily="34" charset="0"/>
              <a:buChar char="•"/>
            </a:pPr>
            <a:r>
              <a:rPr lang="en-US" dirty="0">
                <a:latin typeface="Calibri"/>
                <a:ea typeface="Calibri"/>
                <a:cs typeface="Calibri"/>
                <a:sym typeface="Calibri"/>
              </a:rPr>
              <a:t>Vision of a good life. </a:t>
            </a:r>
            <a:endParaRPr dirty="0">
              <a:latin typeface="Calibri"/>
              <a:ea typeface="Calibri"/>
              <a:cs typeface="Calibri"/>
              <a:sym typeface="Calibri"/>
            </a:endParaRPr>
          </a:p>
        </p:txBody>
      </p:sp>
      <p:sp>
        <p:nvSpPr>
          <p:cNvPr id="192" name="Google Shape;192;p23"/>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93" name="Google Shape;193;p23"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4"/>
          <p:cNvSpPr/>
          <p:nvPr/>
        </p:nvSpPr>
        <p:spPr>
          <a:xfrm>
            <a:off x="1979891" y="563810"/>
            <a:ext cx="6052762"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4. My Community, my place</a:t>
            </a:r>
            <a:endParaRPr sz="4000" dirty="0">
              <a:solidFill>
                <a:srgbClr val="DC4405"/>
              </a:solidFill>
            </a:endParaRPr>
          </a:p>
        </p:txBody>
      </p:sp>
      <p:sp>
        <p:nvSpPr>
          <p:cNvPr id="200" name="Google Shape;200;p24"/>
          <p:cNvSpPr txBox="1">
            <a:spLocks noGrp="1"/>
          </p:cNvSpPr>
          <p:nvPr>
            <p:ph type="body" idx="1"/>
          </p:nvPr>
        </p:nvSpPr>
        <p:spPr>
          <a:xfrm>
            <a:off x="1524049" y="1643063"/>
            <a:ext cx="7380144" cy="4996888"/>
          </a:xfrm>
          <a:prstGeom prst="rect">
            <a:avLst/>
          </a:prstGeom>
          <a:noFill/>
          <a:ln>
            <a:noFill/>
          </a:ln>
        </p:spPr>
        <p:txBody>
          <a:bodyPr spcFirstLastPara="1" wrap="square" lIns="91425" tIns="45700" rIns="91425" bIns="45700" anchor="t" anchorCtr="0">
            <a:noAutofit/>
          </a:bodyPr>
          <a:lstStyle/>
          <a:p>
            <a:pPr lvl="0" indent="-457200" rtl="0">
              <a:lnSpc>
                <a:spcPct val="90000"/>
              </a:lnSpc>
              <a:spcBef>
                <a:spcPts val="0"/>
              </a:spcBef>
              <a:spcAft>
                <a:spcPts val="0"/>
              </a:spcAft>
              <a:buClr>
                <a:srgbClr val="DC4405"/>
              </a:buClr>
              <a:buSzPts val="3200"/>
              <a:buFont typeface="Arial" panose="020B0604020202020204" pitchFamily="34" charset="0"/>
              <a:buChar char="•"/>
            </a:pPr>
            <a:r>
              <a:rPr lang="en-US" dirty="0"/>
              <a:t>Developing a good understanding of the right community for the person and the right home. </a:t>
            </a:r>
          </a:p>
          <a:p>
            <a:pPr lvl="0" indent="-457200" rtl="0">
              <a:lnSpc>
                <a:spcPct val="90000"/>
              </a:lnSpc>
              <a:spcBef>
                <a:spcPts val="0"/>
              </a:spcBef>
              <a:spcAft>
                <a:spcPts val="0"/>
              </a:spcAft>
              <a:buClr>
                <a:srgbClr val="DC4405"/>
              </a:buClr>
              <a:buSzPts val="3200"/>
              <a:buFont typeface="Arial" panose="020B0604020202020204" pitchFamily="34" charset="0"/>
              <a:buChar char="•"/>
            </a:pPr>
            <a:endParaRPr lang="en-US" dirty="0"/>
          </a:p>
          <a:p>
            <a:pPr lvl="0" indent="-457200" rtl="0">
              <a:lnSpc>
                <a:spcPct val="90000"/>
              </a:lnSpc>
              <a:spcBef>
                <a:spcPts val="0"/>
              </a:spcBef>
              <a:spcAft>
                <a:spcPts val="0"/>
              </a:spcAft>
              <a:buClr>
                <a:srgbClr val="DC4405"/>
              </a:buClr>
              <a:buSzPts val="3200"/>
              <a:buFont typeface="Arial" panose="020B0604020202020204" pitchFamily="34" charset="0"/>
              <a:buChar char="•"/>
            </a:pPr>
            <a:r>
              <a:rPr lang="en-US" dirty="0"/>
              <a:t>Exploring how the person can be connected to their community in ways that make sense.</a:t>
            </a:r>
            <a:endParaRPr dirty="0"/>
          </a:p>
          <a:p>
            <a:pPr marL="660400" lvl="0" indent="-457200" rtl="0">
              <a:lnSpc>
                <a:spcPct val="90000"/>
              </a:lnSpc>
              <a:spcBef>
                <a:spcPts val="640"/>
              </a:spcBef>
              <a:spcAft>
                <a:spcPts val="0"/>
              </a:spcAft>
              <a:buClr>
                <a:srgbClr val="DC4405"/>
              </a:buClr>
              <a:buSzPts val="3200"/>
              <a:buFont typeface="Arial" panose="020B0604020202020204" pitchFamily="34" charset="0"/>
              <a:buChar char="•"/>
            </a:pPr>
            <a:endParaRPr dirty="0">
              <a:latin typeface="Calibri"/>
              <a:ea typeface="Calibri"/>
              <a:cs typeface="Calibri"/>
              <a:sym typeface="Calibri"/>
            </a:endParaRPr>
          </a:p>
          <a:p>
            <a:pPr lvl="0" indent="-457200" rtl="0">
              <a:lnSpc>
                <a:spcPct val="90000"/>
              </a:lnSpc>
              <a:spcBef>
                <a:spcPts val="640"/>
              </a:spcBef>
              <a:spcAft>
                <a:spcPts val="0"/>
              </a:spcAft>
              <a:buClr>
                <a:srgbClr val="DC4405"/>
              </a:buClr>
              <a:buSzPts val="3200"/>
              <a:buFont typeface="Arial" panose="020B0604020202020204" pitchFamily="34" charset="0"/>
              <a:buChar char="•"/>
            </a:pPr>
            <a:r>
              <a:rPr lang="en-US" dirty="0">
                <a:latin typeface="Calibri"/>
                <a:ea typeface="Calibri"/>
                <a:cs typeface="Calibri"/>
                <a:sym typeface="Calibri"/>
              </a:rPr>
              <a:t>Where should the person be, what community resources need to be around? </a:t>
            </a:r>
            <a:endParaRPr dirty="0">
              <a:latin typeface="Calibri"/>
              <a:ea typeface="Calibri"/>
              <a:cs typeface="Calibri"/>
              <a:sym typeface="Calibri"/>
            </a:endParaRPr>
          </a:p>
        </p:txBody>
      </p:sp>
      <p:sp>
        <p:nvSpPr>
          <p:cNvPr id="201" name="Google Shape;201;p24"/>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02" name="Google Shape;202;p24"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5"/>
          <p:cNvSpPr txBox="1"/>
          <p:nvPr/>
        </p:nvSpPr>
        <p:spPr>
          <a:xfrm>
            <a:off x="1425575" y="3024554"/>
            <a:ext cx="3296773" cy="191320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chemeClr val="dk1"/>
                </a:solidFill>
                <a:latin typeface="Calibri"/>
                <a:ea typeface="Calibri"/>
                <a:cs typeface="Calibri"/>
                <a:sym typeface="Calibri"/>
              </a:rPr>
              <a:t>Community Map </a:t>
            </a:r>
          </a:p>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 Helping  our thinking</a:t>
            </a:r>
            <a:endParaRPr sz="3200" dirty="0">
              <a:solidFill>
                <a:schemeClr val="dk1"/>
              </a:solidFill>
              <a:latin typeface="Calibri"/>
              <a:ea typeface="Calibri"/>
              <a:cs typeface="Calibri"/>
              <a:sym typeface="Calibri"/>
            </a:endParaRPr>
          </a:p>
        </p:txBody>
      </p:sp>
      <p:pic>
        <p:nvPicPr>
          <p:cNvPr id="208" name="Google Shape;208;p25"/>
          <p:cNvPicPr preferRelativeResize="0"/>
          <p:nvPr/>
        </p:nvPicPr>
        <p:blipFill rotWithShape="1">
          <a:blip r:embed="rId3">
            <a:alphaModFix/>
          </a:blip>
          <a:srcRect/>
          <a:stretch/>
        </p:blipFill>
        <p:spPr>
          <a:xfrm>
            <a:off x="4834890" y="1643063"/>
            <a:ext cx="4001006" cy="4955561"/>
          </a:xfrm>
          <a:prstGeom prst="rect">
            <a:avLst/>
          </a:prstGeom>
          <a:noFill/>
          <a:ln>
            <a:noFill/>
          </a:ln>
        </p:spPr>
      </p:pic>
      <p:sp>
        <p:nvSpPr>
          <p:cNvPr id="209" name="Google Shape;209;p25"/>
          <p:cNvSpPr/>
          <p:nvPr/>
        </p:nvSpPr>
        <p:spPr>
          <a:xfrm>
            <a:off x="1881416" y="404664"/>
            <a:ext cx="684193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4. My Community, my place</a:t>
            </a:r>
            <a:endParaRPr sz="4000" dirty="0">
              <a:solidFill>
                <a:srgbClr val="DC4405"/>
              </a:solidFill>
            </a:endParaRPr>
          </a:p>
        </p:txBody>
      </p:sp>
      <p:sp>
        <p:nvSpPr>
          <p:cNvPr id="210" name="Google Shape;210;p25"/>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11" name="Google Shape;211;p25" descr="Logo.bmp"/>
          <p:cNvPicPr preferRelativeResize="0"/>
          <p:nvPr/>
        </p:nvPicPr>
        <p:blipFill rotWithShape="1">
          <a:blip r:embed="rId4">
            <a:alphaModFix/>
          </a:blip>
          <a:srcRect/>
          <a:stretch/>
        </p:blipFill>
        <p:spPr>
          <a:xfrm>
            <a:off x="0" y="254000"/>
            <a:ext cx="1425575" cy="138906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p:nvPr/>
        </p:nvSpPr>
        <p:spPr>
          <a:xfrm>
            <a:off x="1839345" y="563810"/>
            <a:ext cx="7431265"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5. Do I want to live with others?</a:t>
            </a:r>
            <a:endParaRPr sz="4000" dirty="0">
              <a:solidFill>
                <a:srgbClr val="DC4405"/>
              </a:solidFill>
            </a:endParaRPr>
          </a:p>
        </p:txBody>
      </p:sp>
      <p:sp>
        <p:nvSpPr>
          <p:cNvPr id="218" name="Google Shape;218;p26"/>
          <p:cNvSpPr txBox="1">
            <a:spLocks noGrp="1"/>
          </p:cNvSpPr>
          <p:nvPr>
            <p:ph type="body" idx="1"/>
          </p:nvPr>
        </p:nvSpPr>
        <p:spPr>
          <a:xfrm>
            <a:off x="1594388" y="1643063"/>
            <a:ext cx="7380144"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Exploring possibilities around sharing a home with another person, and what kind of person may be the right person.</a:t>
            </a:r>
          </a:p>
          <a:p>
            <a:pPr marL="342900" lvl="0" indent="-342900" algn="l" rtl="0">
              <a:spcBef>
                <a:spcPts val="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What kind of people work for me?</a:t>
            </a:r>
          </a:p>
          <a:p>
            <a:pPr marL="0" lvl="0" indent="0" algn="l" rtl="0">
              <a:spcBef>
                <a:spcPts val="640"/>
              </a:spcBef>
              <a:spcAft>
                <a:spcPts val="0"/>
              </a:spcAft>
              <a:buClr>
                <a:srgbClr val="DC4405"/>
              </a:buClr>
              <a:buSzPts val="3200"/>
              <a:buNone/>
            </a:pPr>
            <a:r>
              <a:rPr lang="en-US" dirty="0"/>
              <a:t> </a:t>
            </a:r>
            <a:endParaRPr dirty="0"/>
          </a:p>
          <a:p>
            <a:pPr marL="342900" lvl="0" indent="-342900" algn="l" rtl="0">
              <a:spcBef>
                <a:spcPts val="640"/>
              </a:spcBef>
              <a:spcAft>
                <a:spcPts val="0"/>
              </a:spcAft>
              <a:buClr>
                <a:srgbClr val="DC4405"/>
              </a:buClr>
              <a:buSzPts val="3200"/>
              <a:buChar char="•"/>
            </a:pPr>
            <a:r>
              <a:rPr lang="en-US" dirty="0"/>
              <a:t>What kind of people to avoid? </a:t>
            </a:r>
          </a:p>
          <a:p>
            <a:pPr marL="342900" lvl="0" indent="-342900" algn="l" rtl="0">
              <a:spcBef>
                <a:spcPts val="64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People I know already? </a:t>
            </a:r>
            <a:endParaRPr dirty="0"/>
          </a:p>
        </p:txBody>
      </p:sp>
      <p:sp>
        <p:nvSpPr>
          <p:cNvPr id="219" name="Google Shape;219;p26"/>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20" name="Google Shape;220;p26"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7"/>
          <p:cNvSpPr/>
          <p:nvPr/>
        </p:nvSpPr>
        <p:spPr>
          <a:xfrm>
            <a:off x="1796732" y="671240"/>
            <a:ext cx="734726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6. Understanding my Support</a:t>
            </a:r>
            <a:endParaRPr sz="4000" dirty="0">
              <a:solidFill>
                <a:srgbClr val="DC4405"/>
              </a:solidFill>
            </a:endParaRPr>
          </a:p>
        </p:txBody>
      </p:sp>
      <p:sp>
        <p:nvSpPr>
          <p:cNvPr id="227" name="Google Shape;227;p27"/>
          <p:cNvSpPr txBox="1">
            <a:spLocks noGrp="1"/>
          </p:cNvSpPr>
          <p:nvPr>
            <p:ph type="body" idx="1"/>
          </p:nvPr>
        </p:nvSpPr>
        <p:spPr>
          <a:xfrm>
            <a:off x="1580320" y="1660797"/>
            <a:ext cx="7380144" cy="5063560"/>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Exploring and understanding support, including wider supports which may include unpaid support. </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Exploring just enough support - not too much or too little. </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Exploring and agreeing how the person’s decision making is respected and supported.</a:t>
            </a:r>
            <a:endParaRPr dirty="0">
              <a:latin typeface="Calibri"/>
              <a:ea typeface="Calibri"/>
              <a:cs typeface="Calibri"/>
              <a:sym typeface="Calibri"/>
            </a:endParaRPr>
          </a:p>
        </p:txBody>
      </p:sp>
      <p:sp>
        <p:nvSpPr>
          <p:cNvPr id="228" name="Google Shape;228;p27"/>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29" name="Google Shape;229;p27"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28"/>
          <p:cNvPicPr preferRelativeResize="0"/>
          <p:nvPr/>
        </p:nvPicPr>
        <p:blipFill rotWithShape="1">
          <a:blip r:embed="rId3">
            <a:alphaModFix/>
          </a:blip>
          <a:srcRect/>
          <a:stretch/>
        </p:blipFill>
        <p:spPr>
          <a:xfrm>
            <a:off x="1854031" y="2359322"/>
            <a:ext cx="6848204" cy="3013210"/>
          </a:xfrm>
          <a:prstGeom prst="rect">
            <a:avLst/>
          </a:prstGeom>
          <a:noFill/>
          <a:ln>
            <a:noFill/>
          </a:ln>
        </p:spPr>
      </p:pic>
      <p:sp>
        <p:nvSpPr>
          <p:cNvPr id="236" name="Google Shape;236;p28"/>
          <p:cNvSpPr/>
          <p:nvPr/>
        </p:nvSpPr>
        <p:spPr>
          <a:xfrm>
            <a:off x="1854031" y="658178"/>
            <a:ext cx="6389637" cy="98488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What is good Support for me?</a:t>
            </a:r>
            <a:endParaRPr sz="4000" dirty="0">
              <a:solidFill>
                <a:srgbClr val="DC4405"/>
              </a:solidFill>
            </a:endParaRPr>
          </a:p>
          <a:p>
            <a:pPr marL="0" marR="0" lvl="0" indent="0" algn="l" rtl="0">
              <a:spcBef>
                <a:spcPts val="0"/>
              </a:spcBef>
              <a:spcAft>
                <a:spcPts val="0"/>
              </a:spcAft>
              <a:buNone/>
            </a:pPr>
            <a:endParaRPr sz="1400" dirty="0">
              <a:solidFill>
                <a:schemeClr val="dk1"/>
              </a:solidFill>
              <a:latin typeface="Century Gothic"/>
              <a:ea typeface="Century Gothic"/>
              <a:cs typeface="Century Gothic"/>
              <a:sym typeface="Century Gothic"/>
            </a:endParaRPr>
          </a:p>
        </p:txBody>
      </p:sp>
      <p:sp>
        <p:nvSpPr>
          <p:cNvPr id="237" name="Google Shape;237;p28"/>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38" name="Google Shape;238;p28" descr="Logo.bmp"/>
          <p:cNvPicPr preferRelativeResize="0"/>
          <p:nvPr/>
        </p:nvPicPr>
        <p:blipFill rotWithShape="1">
          <a:blip r:embed="rId4">
            <a:alphaModFix/>
          </a:blip>
          <a:srcRect/>
          <a:stretch/>
        </p:blipFill>
        <p:spPr>
          <a:xfrm>
            <a:off x="0" y="254000"/>
            <a:ext cx="1425575" cy="1389063"/>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Exploring Support </a:t>
            </a:r>
            <a:endParaRPr sz="4000" dirty="0">
              <a:solidFill>
                <a:srgbClr val="DC4405"/>
              </a:solidFill>
            </a:endParaRPr>
          </a:p>
        </p:txBody>
      </p:sp>
      <p:sp>
        <p:nvSpPr>
          <p:cNvPr id="244" name="Google Shape;244;p29"/>
          <p:cNvSpPr txBox="1">
            <a:spLocks noGrp="1"/>
          </p:cNvSpPr>
          <p:nvPr>
            <p:ph type="body" idx="1"/>
          </p:nvPr>
        </p:nvSpPr>
        <p:spPr>
          <a:xfrm>
            <a:off x="1573212" y="1643062"/>
            <a:ext cx="1955802" cy="484187"/>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None/>
            </a:pPr>
            <a:r>
              <a:rPr lang="en-US" sz="2800" dirty="0">
                <a:solidFill>
                  <a:schemeClr val="tx1"/>
                </a:solidFill>
              </a:rPr>
              <a:t>My Support </a:t>
            </a:r>
            <a:endParaRPr sz="2800" dirty="0">
              <a:solidFill>
                <a:schemeClr val="tx1"/>
              </a:solidFill>
            </a:endParaRPr>
          </a:p>
        </p:txBody>
      </p:sp>
      <p:sp>
        <p:nvSpPr>
          <p:cNvPr id="245" name="Google Shape;245;p29"/>
          <p:cNvSpPr txBox="1">
            <a:spLocks noGrp="1"/>
          </p:cNvSpPr>
          <p:nvPr>
            <p:ph type="body" idx="2"/>
          </p:nvPr>
        </p:nvSpPr>
        <p:spPr>
          <a:xfrm>
            <a:off x="1573212" y="2210666"/>
            <a:ext cx="2770909" cy="39512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2400"/>
              <a:buChar char="•"/>
            </a:pPr>
            <a:r>
              <a:rPr lang="en-US" sz="2800" dirty="0"/>
              <a:t>Add specific supports </a:t>
            </a:r>
            <a:endParaRPr sz="2800" dirty="0"/>
          </a:p>
        </p:txBody>
      </p:sp>
      <p:sp>
        <p:nvSpPr>
          <p:cNvPr id="246" name="Google Shape;246;p29"/>
          <p:cNvSpPr txBox="1">
            <a:spLocks noGrp="1"/>
          </p:cNvSpPr>
          <p:nvPr>
            <p:ph type="body" idx="3"/>
          </p:nvPr>
        </p:nvSpPr>
        <p:spPr>
          <a:xfrm>
            <a:off x="4645026" y="1643061"/>
            <a:ext cx="2925762" cy="5318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2400"/>
              <a:buNone/>
            </a:pPr>
            <a:r>
              <a:rPr lang="en-US" sz="2800" dirty="0">
                <a:solidFill>
                  <a:schemeClr val="tx1"/>
                </a:solidFill>
              </a:rPr>
              <a:t>Support Options </a:t>
            </a:r>
            <a:endParaRPr sz="2800" dirty="0">
              <a:solidFill>
                <a:schemeClr val="tx1"/>
              </a:solidFill>
            </a:endParaRPr>
          </a:p>
        </p:txBody>
      </p:sp>
      <p:sp>
        <p:nvSpPr>
          <p:cNvPr id="247" name="Google Shape;247;p29"/>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2400"/>
              <a:buChar char="•"/>
            </a:pPr>
            <a:r>
              <a:rPr lang="en-US" sz="2800" dirty="0"/>
              <a:t>Can we support self care?</a:t>
            </a:r>
            <a:endParaRPr sz="2800" dirty="0"/>
          </a:p>
          <a:p>
            <a:pPr marL="342900" lvl="0" indent="-342900" algn="l" rtl="0">
              <a:spcBef>
                <a:spcPts val="480"/>
              </a:spcBef>
              <a:spcAft>
                <a:spcPts val="0"/>
              </a:spcAft>
              <a:buClr>
                <a:srgbClr val="DC4405"/>
              </a:buClr>
              <a:buSzPts val="2400"/>
              <a:buChar char="•"/>
            </a:pPr>
            <a:r>
              <a:rPr lang="en-US" sz="2800" dirty="0"/>
              <a:t>Can assistive technology help?</a:t>
            </a:r>
            <a:endParaRPr sz="2800" dirty="0"/>
          </a:p>
          <a:p>
            <a:pPr marL="342900" lvl="0" indent="-342900" algn="l" rtl="0">
              <a:spcBef>
                <a:spcPts val="480"/>
              </a:spcBef>
              <a:spcAft>
                <a:spcPts val="0"/>
              </a:spcAft>
              <a:buClr>
                <a:srgbClr val="DC4405"/>
              </a:buClr>
              <a:buSzPts val="2400"/>
              <a:buChar char="•"/>
            </a:pPr>
            <a:r>
              <a:rPr lang="en-US" sz="2800" dirty="0"/>
              <a:t>Family, friends or neighbors? </a:t>
            </a:r>
            <a:endParaRPr sz="2800" dirty="0"/>
          </a:p>
          <a:p>
            <a:pPr marL="342900" lvl="0" indent="-342900" algn="l" rtl="0">
              <a:spcBef>
                <a:spcPts val="480"/>
              </a:spcBef>
              <a:spcAft>
                <a:spcPts val="0"/>
              </a:spcAft>
              <a:buClr>
                <a:srgbClr val="DC4405"/>
              </a:buClr>
              <a:buSzPts val="2400"/>
              <a:buChar char="•"/>
            </a:pPr>
            <a:r>
              <a:rPr lang="en-US" sz="2800" dirty="0"/>
              <a:t>Community services?</a:t>
            </a:r>
            <a:endParaRPr sz="2800" dirty="0"/>
          </a:p>
          <a:p>
            <a:pPr marL="342900" lvl="0" indent="-342900" algn="l" rtl="0">
              <a:spcBef>
                <a:spcPts val="480"/>
              </a:spcBef>
              <a:spcAft>
                <a:spcPts val="0"/>
              </a:spcAft>
              <a:buClr>
                <a:srgbClr val="DC4405"/>
              </a:buClr>
              <a:buSzPts val="2400"/>
              <a:buChar char="•"/>
            </a:pPr>
            <a:r>
              <a:rPr lang="en-US" sz="2800" dirty="0"/>
              <a:t>Human services? </a:t>
            </a:r>
            <a:endParaRPr sz="2800" dirty="0"/>
          </a:p>
          <a:p>
            <a:pPr marL="342900" lvl="0" indent="-342900" algn="l" rtl="0">
              <a:spcBef>
                <a:spcPts val="480"/>
              </a:spcBef>
              <a:spcAft>
                <a:spcPts val="0"/>
              </a:spcAft>
              <a:buClr>
                <a:srgbClr val="DC4405"/>
              </a:buClr>
              <a:buSzPts val="2400"/>
              <a:buChar char="•"/>
            </a:pPr>
            <a:r>
              <a:rPr lang="en-US" sz="2800" dirty="0"/>
              <a:t>What could supporters do differently? </a:t>
            </a:r>
            <a:endParaRPr sz="2800" dirty="0"/>
          </a:p>
        </p:txBody>
      </p:sp>
      <p:sp>
        <p:nvSpPr>
          <p:cNvPr id="248" name="Google Shape;248;p29"/>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49" name="Google Shape;249;p29"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530840" y="377031"/>
            <a:ext cx="380531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Who are you?  </a:t>
            </a:r>
            <a:endParaRPr sz="4000" dirty="0">
              <a:solidFill>
                <a:srgbClr val="DC4405"/>
              </a:solidFill>
            </a:endParaRPr>
          </a:p>
        </p:txBody>
      </p:sp>
      <p:sp>
        <p:nvSpPr>
          <p:cNvPr id="98" name="Google Shape;98;p14"/>
          <p:cNvSpPr txBox="1">
            <a:spLocks noGrp="1"/>
          </p:cNvSpPr>
          <p:nvPr>
            <p:ph type="body" idx="1"/>
          </p:nvPr>
        </p:nvSpPr>
        <p:spPr>
          <a:xfrm>
            <a:off x="2805073" y="1947055"/>
            <a:ext cx="4690864" cy="463630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dirty="0"/>
              <a:t>Who are you? </a:t>
            </a:r>
            <a:endParaRPr dirty="0"/>
          </a:p>
          <a:p>
            <a:pPr marL="0" lvl="0" indent="0" algn="ctr" rtl="0">
              <a:spcBef>
                <a:spcPts val="640"/>
              </a:spcBef>
              <a:spcAft>
                <a:spcPts val="0"/>
              </a:spcAft>
              <a:buClr>
                <a:schemeClr val="dk1"/>
              </a:buClr>
              <a:buSzPts val="3200"/>
              <a:buNone/>
            </a:pPr>
            <a:endParaRPr dirty="0"/>
          </a:p>
          <a:p>
            <a:pPr marL="0" lvl="0" indent="0" algn="ctr" rtl="0">
              <a:spcBef>
                <a:spcPts val="640"/>
              </a:spcBef>
              <a:spcAft>
                <a:spcPts val="0"/>
              </a:spcAft>
              <a:buClr>
                <a:schemeClr val="dk1"/>
              </a:buClr>
              <a:buSzPts val="3200"/>
              <a:buNone/>
            </a:pPr>
            <a:r>
              <a:rPr lang="en-US" dirty="0"/>
              <a:t>How come you are here? </a:t>
            </a:r>
            <a:endParaRPr dirty="0"/>
          </a:p>
          <a:p>
            <a:pPr marL="0" lvl="0" indent="0" algn="ctr" rtl="0">
              <a:spcBef>
                <a:spcPts val="640"/>
              </a:spcBef>
              <a:spcAft>
                <a:spcPts val="0"/>
              </a:spcAft>
              <a:buClr>
                <a:schemeClr val="dk1"/>
              </a:buClr>
              <a:buSzPts val="3200"/>
              <a:buNone/>
            </a:pPr>
            <a:endParaRPr dirty="0"/>
          </a:p>
          <a:p>
            <a:pPr marL="0" lvl="0" indent="0" algn="ctr" rtl="0">
              <a:spcBef>
                <a:spcPts val="640"/>
              </a:spcBef>
              <a:spcAft>
                <a:spcPts val="0"/>
              </a:spcAft>
              <a:buClr>
                <a:schemeClr val="dk1"/>
              </a:buClr>
              <a:buSzPts val="3200"/>
              <a:buNone/>
            </a:pPr>
            <a:r>
              <a:rPr lang="en-US" dirty="0"/>
              <a:t>What do you hope to get out of this session?</a:t>
            </a:r>
            <a:endParaRPr dirty="0"/>
          </a:p>
          <a:p>
            <a:pPr marL="0" lvl="0" indent="0" algn="l" rtl="0">
              <a:spcBef>
                <a:spcPts val="640"/>
              </a:spcBef>
              <a:spcAft>
                <a:spcPts val="0"/>
              </a:spcAft>
              <a:buClr>
                <a:schemeClr val="dk1"/>
              </a:buClr>
              <a:buSzPts val="3200"/>
              <a:buNone/>
            </a:pPr>
            <a:endParaRPr dirty="0"/>
          </a:p>
        </p:txBody>
      </p:sp>
      <p:pic>
        <p:nvPicPr>
          <p:cNvPr id="99" name="Google Shape;99;p14" descr="http://vector.me/files/images/1/4/142251/people_lady_woman_face_person_cartoon_bodypart_worldlabel_theresaknott_smiling_ladyface.jpg"/>
          <p:cNvPicPr preferRelativeResize="0"/>
          <p:nvPr/>
        </p:nvPicPr>
        <p:blipFill rotWithShape="1">
          <a:blip r:embed="rId3">
            <a:alphaModFix/>
          </a:blip>
          <a:srcRect/>
          <a:stretch/>
        </p:blipFill>
        <p:spPr>
          <a:xfrm>
            <a:off x="6998095" y="1589811"/>
            <a:ext cx="1517630" cy="1214104"/>
          </a:xfrm>
          <a:prstGeom prst="rect">
            <a:avLst/>
          </a:prstGeom>
          <a:noFill/>
          <a:ln>
            <a:noFill/>
          </a:ln>
        </p:spPr>
      </p:pic>
      <p:pic>
        <p:nvPicPr>
          <p:cNvPr id="100" name="Google Shape;100;p14"/>
          <p:cNvPicPr preferRelativeResize="0"/>
          <p:nvPr/>
        </p:nvPicPr>
        <p:blipFill rotWithShape="1">
          <a:blip r:embed="rId4">
            <a:alphaModFix/>
          </a:blip>
          <a:srcRect/>
          <a:stretch/>
        </p:blipFill>
        <p:spPr>
          <a:xfrm>
            <a:off x="7340245" y="5238550"/>
            <a:ext cx="1175480" cy="1259760"/>
          </a:xfrm>
          <a:prstGeom prst="rect">
            <a:avLst/>
          </a:prstGeom>
          <a:noFill/>
          <a:ln>
            <a:noFill/>
          </a:ln>
        </p:spPr>
      </p:pic>
      <p:pic>
        <p:nvPicPr>
          <p:cNvPr id="101" name="Google Shape;101;p14"/>
          <p:cNvPicPr preferRelativeResize="0"/>
          <p:nvPr/>
        </p:nvPicPr>
        <p:blipFill rotWithShape="1">
          <a:blip r:embed="rId5">
            <a:alphaModFix/>
          </a:blip>
          <a:srcRect/>
          <a:stretch/>
        </p:blipFill>
        <p:spPr>
          <a:xfrm>
            <a:off x="1720745" y="1643063"/>
            <a:ext cx="1411095" cy="1127321"/>
          </a:xfrm>
          <a:prstGeom prst="rect">
            <a:avLst/>
          </a:prstGeom>
          <a:noFill/>
          <a:ln>
            <a:noFill/>
          </a:ln>
        </p:spPr>
      </p:pic>
      <p:pic>
        <p:nvPicPr>
          <p:cNvPr id="102" name="Google Shape;102;p14"/>
          <p:cNvPicPr preferRelativeResize="0"/>
          <p:nvPr/>
        </p:nvPicPr>
        <p:blipFill rotWithShape="1">
          <a:blip r:embed="rId6">
            <a:alphaModFix/>
          </a:blip>
          <a:srcRect/>
          <a:stretch/>
        </p:blipFill>
        <p:spPr>
          <a:xfrm>
            <a:off x="1720745" y="5180428"/>
            <a:ext cx="1620191" cy="1257118"/>
          </a:xfrm>
          <a:prstGeom prst="rect">
            <a:avLst/>
          </a:prstGeom>
          <a:noFill/>
          <a:ln>
            <a:noFill/>
          </a:ln>
        </p:spPr>
      </p:pic>
      <p:sp>
        <p:nvSpPr>
          <p:cNvPr id="103" name="Google Shape;103;p14"/>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4" name="Google Shape;104;p14" descr="Logo.bmp"/>
          <p:cNvPicPr preferRelativeResize="0"/>
          <p:nvPr/>
        </p:nvPicPr>
        <p:blipFill rotWithShape="1">
          <a:blip r:embed="rId7">
            <a:alphaModFix/>
          </a:blip>
          <a:srcRect/>
          <a:stretch/>
        </p:blipFill>
        <p:spPr>
          <a:xfrm>
            <a:off x="0" y="254000"/>
            <a:ext cx="1425575" cy="1389063"/>
          </a:xfrm>
          <a:prstGeom prst="rect">
            <a:avLst/>
          </a:prstGeom>
          <a:noFill/>
          <a:ln>
            <a:noFill/>
          </a:ln>
        </p:spPr>
      </p:pic>
      <p:sp>
        <p:nvSpPr>
          <p:cNvPr id="105" name="Google Shape;105;p14"/>
          <p:cNvSpPr txBox="1"/>
          <p:nvPr/>
        </p:nvSpPr>
        <p:spPr>
          <a:xfrm>
            <a:off x="53975" y="5986463"/>
            <a:ext cx="1425575" cy="738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0" i="1" u="none" strike="noStrike" cap="none">
                <a:solidFill>
                  <a:schemeClr val="lt1"/>
                </a:solidFill>
                <a:latin typeface="Calibri"/>
                <a:ea typeface="Calibri"/>
                <a:cs typeface="Calibri"/>
                <a:sym typeface="Calibri"/>
              </a:rPr>
              <a:t>Individuals </a:t>
            </a:r>
            <a:br>
              <a:rPr lang="en-US" sz="1400" b="0" i="1" u="none" strike="noStrike" cap="none">
                <a:solidFill>
                  <a:schemeClr val="lt1"/>
                </a:solidFill>
                <a:latin typeface="Calibri"/>
                <a:ea typeface="Calibri"/>
                <a:cs typeface="Calibri"/>
                <a:sym typeface="Calibri"/>
              </a:rPr>
            </a:br>
            <a:r>
              <a:rPr lang="en-US" sz="1400" b="0" i="1" u="none" strike="noStrike" cap="none">
                <a:solidFill>
                  <a:schemeClr val="lt1"/>
                </a:solidFill>
                <a:latin typeface="Calibri"/>
                <a:ea typeface="Calibri"/>
                <a:cs typeface="Calibri"/>
                <a:sym typeface="Calibri"/>
              </a:rPr>
              <a:t>living their lives, their way.</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0"/>
          <p:cNvSpPr/>
          <p:nvPr/>
        </p:nvSpPr>
        <p:spPr>
          <a:xfrm>
            <a:off x="1864139" y="686018"/>
            <a:ext cx="694158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7. Keeping healthy and safe</a:t>
            </a:r>
            <a:endParaRPr sz="4000" dirty="0">
              <a:solidFill>
                <a:srgbClr val="DC4405"/>
              </a:solidFill>
            </a:endParaRPr>
          </a:p>
        </p:txBody>
      </p:sp>
      <p:sp>
        <p:nvSpPr>
          <p:cNvPr id="256" name="Google Shape;256;p30"/>
          <p:cNvSpPr txBox="1">
            <a:spLocks noGrp="1"/>
          </p:cNvSpPr>
          <p:nvPr>
            <p:ph type="body" idx="1"/>
          </p:nvPr>
        </p:nvSpPr>
        <p:spPr>
          <a:xfrm>
            <a:off x="1763856" y="1955509"/>
            <a:ext cx="7041863"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150000"/>
              </a:lnSpc>
              <a:spcBef>
                <a:spcPts val="0"/>
              </a:spcBef>
              <a:spcAft>
                <a:spcPts val="0"/>
              </a:spcAft>
              <a:buClr>
                <a:srgbClr val="DC4405"/>
              </a:buClr>
              <a:buSzPts val="3200"/>
              <a:buChar char="•"/>
            </a:pPr>
            <a:r>
              <a:rPr lang="en-US" dirty="0"/>
              <a:t>Exploring ways to make sure the person stays healthy and safe.</a:t>
            </a:r>
          </a:p>
          <a:p>
            <a:pPr marL="342900" lvl="0" indent="-342900" algn="l" rtl="0">
              <a:lnSpc>
                <a:spcPct val="150000"/>
              </a:lnSpc>
              <a:spcBef>
                <a:spcPts val="0"/>
              </a:spcBef>
              <a:spcAft>
                <a:spcPts val="0"/>
              </a:spcAft>
              <a:buClr>
                <a:srgbClr val="DC4405"/>
              </a:buClr>
              <a:buSzPts val="3200"/>
              <a:buChar char="•"/>
            </a:pPr>
            <a:endParaRPr lang="en-US" dirty="0"/>
          </a:p>
          <a:p>
            <a:pPr marL="342900" lvl="0" indent="-342900" algn="l" rtl="0">
              <a:lnSpc>
                <a:spcPct val="150000"/>
              </a:lnSpc>
              <a:spcBef>
                <a:spcPts val="0"/>
              </a:spcBef>
              <a:spcAft>
                <a:spcPts val="0"/>
              </a:spcAft>
              <a:buClr>
                <a:srgbClr val="DC4405"/>
              </a:buClr>
              <a:buSzPts val="3200"/>
              <a:buChar char="•"/>
            </a:pPr>
            <a:r>
              <a:rPr lang="en-US" dirty="0"/>
              <a:t>Exploring ideas about how to minimize possible risks.</a:t>
            </a:r>
            <a:endParaRPr dirty="0"/>
          </a:p>
          <a:p>
            <a:pPr marL="342900" lvl="0" indent="-139700" algn="l" rtl="0">
              <a:spcBef>
                <a:spcPts val="640"/>
              </a:spcBef>
              <a:spcAft>
                <a:spcPts val="0"/>
              </a:spcAft>
              <a:buClr>
                <a:schemeClr val="dk1"/>
              </a:buClr>
              <a:buSzPts val="3200"/>
              <a:buNone/>
            </a:pPr>
            <a:endParaRPr dirty="0">
              <a:latin typeface="Calibri"/>
              <a:ea typeface="Calibri"/>
              <a:cs typeface="Calibri"/>
              <a:sym typeface="Calibri"/>
            </a:endParaRPr>
          </a:p>
          <a:p>
            <a:pPr marL="342900" lvl="0" indent="-139700" algn="l" rtl="0">
              <a:spcBef>
                <a:spcPts val="640"/>
              </a:spcBef>
              <a:spcAft>
                <a:spcPts val="0"/>
              </a:spcAft>
              <a:buClr>
                <a:schemeClr val="dk1"/>
              </a:buClr>
              <a:buSzPts val="3200"/>
              <a:buNone/>
            </a:pPr>
            <a:endParaRPr dirty="0">
              <a:latin typeface="Calibri"/>
              <a:ea typeface="Calibri"/>
              <a:cs typeface="Calibri"/>
              <a:sym typeface="Calibri"/>
            </a:endParaRPr>
          </a:p>
        </p:txBody>
      </p:sp>
      <p:sp>
        <p:nvSpPr>
          <p:cNvPr id="257" name="Google Shape;257;p30"/>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58" name="Google Shape;258;p30"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pic>
        <p:nvPicPr>
          <p:cNvPr id="264" name="Google Shape;264;p31"/>
          <p:cNvPicPr preferRelativeResize="0"/>
          <p:nvPr/>
        </p:nvPicPr>
        <p:blipFill rotWithShape="1">
          <a:blip r:embed="rId3">
            <a:alphaModFix/>
          </a:blip>
          <a:srcRect/>
          <a:stretch/>
        </p:blipFill>
        <p:spPr>
          <a:xfrm>
            <a:off x="1571451" y="2777557"/>
            <a:ext cx="7506783" cy="3965645"/>
          </a:xfrm>
          <a:prstGeom prst="rect">
            <a:avLst/>
          </a:prstGeom>
          <a:noFill/>
          <a:ln>
            <a:noFill/>
          </a:ln>
        </p:spPr>
      </p:pic>
      <p:sp>
        <p:nvSpPr>
          <p:cNvPr id="265" name="Google Shape;265;p31"/>
          <p:cNvSpPr/>
          <p:nvPr/>
        </p:nvSpPr>
        <p:spPr>
          <a:xfrm>
            <a:off x="3050419" y="563810"/>
            <a:ext cx="4034246"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Healthy and Safe</a:t>
            </a:r>
            <a:endParaRPr sz="4000" dirty="0">
              <a:solidFill>
                <a:srgbClr val="DC4405"/>
              </a:solidFill>
            </a:endParaRPr>
          </a:p>
        </p:txBody>
      </p:sp>
      <p:sp>
        <p:nvSpPr>
          <p:cNvPr id="266" name="Google Shape;266;p31"/>
          <p:cNvSpPr txBox="1"/>
          <p:nvPr/>
        </p:nvSpPr>
        <p:spPr>
          <a:xfrm>
            <a:off x="1717329" y="1643063"/>
            <a:ext cx="7215028" cy="105401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Anything that we need to think about that may affect how the person is supported?</a:t>
            </a:r>
          </a:p>
        </p:txBody>
      </p:sp>
      <p:sp>
        <p:nvSpPr>
          <p:cNvPr id="267" name="Google Shape;267;p31"/>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68" name="Google Shape;268;p31" descr="Logo.bmp"/>
          <p:cNvPicPr preferRelativeResize="0"/>
          <p:nvPr/>
        </p:nvPicPr>
        <p:blipFill rotWithShape="1">
          <a:blip r:embed="rId4">
            <a:alphaModFix/>
          </a:blip>
          <a:srcRect/>
          <a:stretch/>
        </p:blipFill>
        <p:spPr>
          <a:xfrm>
            <a:off x="0" y="254000"/>
            <a:ext cx="1425575" cy="138906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2"/>
          <p:cNvSpPr/>
          <p:nvPr/>
        </p:nvSpPr>
        <p:spPr>
          <a:xfrm>
            <a:off x="1720688" y="677297"/>
            <a:ext cx="6410440"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8. Design ideas and outcomes</a:t>
            </a:r>
            <a:endParaRPr sz="4000" dirty="0">
              <a:solidFill>
                <a:srgbClr val="DC4405"/>
              </a:solidFill>
            </a:endParaRPr>
          </a:p>
        </p:txBody>
      </p:sp>
      <p:sp>
        <p:nvSpPr>
          <p:cNvPr id="275" name="Google Shape;275;p32"/>
          <p:cNvSpPr txBox="1">
            <a:spLocks noGrp="1"/>
          </p:cNvSpPr>
          <p:nvPr>
            <p:ph type="body" idx="1"/>
          </p:nvPr>
        </p:nvSpPr>
        <p:spPr>
          <a:xfrm>
            <a:off x="1668847" y="1654740"/>
            <a:ext cx="7211988"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Clarifying what we have learnt.</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How the process has helped us understand about what essentially needs to be included in the persons support design. </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Exploring what opportunities the design could open up for the person.</a:t>
            </a:r>
            <a:endParaRPr dirty="0">
              <a:latin typeface="Calibri"/>
              <a:ea typeface="Calibri"/>
              <a:cs typeface="Calibri"/>
              <a:sym typeface="Calibri"/>
            </a:endParaRPr>
          </a:p>
        </p:txBody>
      </p:sp>
      <p:sp>
        <p:nvSpPr>
          <p:cNvPr id="276" name="Google Shape;276;p32"/>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77" name="Google Shape;277;p32"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p:nvPr/>
        </p:nvSpPr>
        <p:spPr>
          <a:xfrm>
            <a:off x="2008025" y="659103"/>
            <a:ext cx="419005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9. A typical week</a:t>
            </a:r>
            <a:endParaRPr sz="4000" dirty="0">
              <a:solidFill>
                <a:srgbClr val="DC4405"/>
              </a:solidFill>
            </a:endParaRPr>
          </a:p>
        </p:txBody>
      </p:sp>
      <p:sp>
        <p:nvSpPr>
          <p:cNvPr id="284" name="Google Shape;284;p33"/>
          <p:cNvSpPr txBox="1">
            <a:spLocks noGrp="1"/>
          </p:cNvSpPr>
          <p:nvPr>
            <p:ph type="body" idx="1"/>
          </p:nvPr>
        </p:nvSpPr>
        <p:spPr>
          <a:xfrm>
            <a:off x="1650658" y="1672934"/>
            <a:ext cx="6930634"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Creating the support ‘for real’ as best we can.</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Planning a week.</a:t>
            </a:r>
          </a:p>
          <a:p>
            <a:pPr marL="342900" lvl="0" indent="-342900" algn="l" rtl="0">
              <a:spcBef>
                <a:spcPts val="0"/>
              </a:spcBef>
              <a:spcAft>
                <a:spcPts val="0"/>
              </a:spcAft>
              <a:buClr>
                <a:srgbClr val="DC4405"/>
              </a:buClr>
              <a:buSzPts val="3200"/>
              <a:buChar char="•"/>
            </a:pPr>
            <a:endParaRPr lang="en-US" dirty="0"/>
          </a:p>
          <a:p>
            <a:pPr marL="342900" lvl="0" indent="-342900" algn="l" rtl="0">
              <a:spcBef>
                <a:spcPts val="0"/>
              </a:spcBef>
              <a:spcAft>
                <a:spcPts val="0"/>
              </a:spcAft>
              <a:buClr>
                <a:srgbClr val="DC4405"/>
              </a:buClr>
              <a:buSzPts val="3200"/>
              <a:buChar char="•"/>
            </a:pPr>
            <a:r>
              <a:rPr lang="en-US" dirty="0"/>
              <a:t>Beginning to develop a clear idea of the person unique support system across a typical week.</a:t>
            </a:r>
            <a:endParaRPr dirty="0">
              <a:latin typeface="Calibri"/>
              <a:ea typeface="Calibri"/>
              <a:cs typeface="Calibri"/>
              <a:sym typeface="Calibri"/>
            </a:endParaRPr>
          </a:p>
          <a:p>
            <a:pPr marL="342900" lvl="0" indent="-139700" algn="l" rtl="0">
              <a:spcBef>
                <a:spcPts val="640"/>
              </a:spcBef>
              <a:spcAft>
                <a:spcPts val="0"/>
              </a:spcAft>
              <a:buClr>
                <a:schemeClr val="dk1"/>
              </a:buClr>
              <a:buSzPts val="3200"/>
              <a:buNone/>
            </a:pPr>
            <a:endParaRPr dirty="0"/>
          </a:p>
        </p:txBody>
      </p:sp>
      <p:sp>
        <p:nvSpPr>
          <p:cNvPr id="285" name="Google Shape;285;p33"/>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86" name="Google Shape;286;p33"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4"/>
          <p:cNvSpPr/>
          <p:nvPr/>
        </p:nvSpPr>
        <p:spPr>
          <a:xfrm>
            <a:off x="1823394" y="563810"/>
            <a:ext cx="5497211"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10. Costing the design?</a:t>
            </a:r>
            <a:endParaRPr sz="4000" dirty="0">
              <a:solidFill>
                <a:srgbClr val="DC4405"/>
              </a:solidFill>
            </a:endParaRPr>
          </a:p>
        </p:txBody>
      </p:sp>
      <p:sp>
        <p:nvSpPr>
          <p:cNvPr id="293" name="Google Shape;293;p34"/>
          <p:cNvSpPr txBox="1">
            <a:spLocks noGrp="1"/>
          </p:cNvSpPr>
          <p:nvPr>
            <p:ph type="body" idx="1"/>
          </p:nvPr>
        </p:nvSpPr>
        <p:spPr>
          <a:xfrm>
            <a:off x="1678793" y="1768227"/>
            <a:ext cx="5497211"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t>Is the design within budget? </a:t>
            </a:r>
          </a:p>
          <a:p>
            <a:pPr marL="342900" lvl="0" indent="-342900" algn="l" rtl="0">
              <a:spcBef>
                <a:spcPts val="0"/>
              </a:spcBef>
              <a:spcAft>
                <a:spcPts val="0"/>
              </a:spcAft>
              <a:buClr>
                <a:srgbClr val="DC4405"/>
              </a:buClr>
              <a:buSzPts val="3200"/>
              <a:buChar char="•"/>
            </a:pPr>
            <a:endParaRPr dirty="0"/>
          </a:p>
          <a:p>
            <a:pPr marL="342900" lvl="0" indent="-342900" algn="l" rtl="0">
              <a:spcBef>
                <a:spcPts val="640"/>
              </a:spcBef>
              <a:spcAft>
                <a:spcPts val="0"/>
              </a:spcAft>
              <a:buClr>
                <a:srgbClr val="DC4405"/>
              </a:buClr>
              <a:buSzPts val="3200"/>
              <a:buChar char="•"/>
            </a:pPr>
            <a:r>
              <a:rPr lang="en-US" dirty="0"/>
              <a:t>What can be changed?</a:t>
            </a:r>
          </a:p>
          <a:p>
            <a:pPr marL="342900" lvl="0" indent="-342900" algn="l" rtl="0">
              <a:spcBef>
                <a:spcPts val="640"/>
              </a:spcBef>
              <a:spcAft>
                <a:spcPts val="0"/>
              </a:spcAft>
              <a:buClr>
                <a:srgbClr val="DC4405"/>
              </a:buClr>
              <a:buSzPts val="3200"/>
              <a:buChar char="•"/>
            </a:pPr>
            <a:endParaRPr lang="en-US" dirty="0"/>
          </a:p>
          <a:p>
            <a:pPr marL="342900" lvl="0" indent="-342900" algn="l" rtl="0">
              <a:spcBef>
                <a:spcPts val="640"/>
              </a:spcBef>
              <a:spcAft>
                <a:spcPts val="0"/>
              </a:spcAft>
              <a:buClr>
                <a:srgbClr val="DC4405"/>
              </a:buClr>
              <a:buSzPts val="3200"/>
              <a:buChar char="•"/>
            </a:pPr>
            <a:r>
              <a:rPr lang="en-US" dirty="0"/>
              <a:t>Cost of the final design.</a:t>
            </a:r>
            <a:endParaRPr dirty="0"/>
          </a:p>
        </p:txBody>
      </p:sp>
      <p:sp>
        <p:nvSpPr>
          <p:cNvPr id="294" name="Google Shape;294;p34"/>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295" name="Google Shape;295;p34"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p:nvPr/>
        </p:nvSpPr>
        <p:spPr>
          <a:xfrm>
            <a:off x="2584800" y="571577"/>
            <a:ext cx="3751348"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ea typeface="Calibri"/>
                <a:cs typeface="Calibri"/>
                <a:sym typeface="Calibri"/>
              </a:rPr>
              <a:t>11. Action Plan </a:t>
            </a:r>
            <a:endParaRPr sz="4000" dirty="0">
              <a:solidFill>
                <a:srgbClr val="DC4405"/>
              </a:solidFill>
            </a:endParaRPr>
          </a:p>
        </p:txBody>
      </p:sp>
      <p:sp>
        <p:nvSpPr>
          <p:cNvPr id="303" name="Google Shape;303;p35"/>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304" name="Google Shape;304;p35"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pic>
        <p:nvPicPr>
          <p:cNvPr id="1034" name="Picture 10" descr="Image result for thinking">
            <a:extLst>
              <a:ext uri="{FF2B5EF4-FFF2-40B4-BE49-F238E27FC236}">
                <a16:creationId xmlns:a16="http://schemas.microsoft.com/office/drawing/2014/main" id="{1E1BC801-1843-4DB5-97B5-AACC863E81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050" y="2218999"/>
            <a:ext cx="1600200" cy="177165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planning">
            <a:extLst>
              <a:ext uri="{FF2B5EF4-FFF2-40B4-BE49-F238E27FC236}">
                <a16:creationId xmlns:a16="http://schemas.microsoft.com/office/drawing/2014/main" id="{1A72F09F-EF00-4D88-9902-780EDEA06D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0640" y="4131552"/>
            <a:ext cx="3813213" cy="2726448"/>
          </a:xfrm>
          <a:prstGeom prst="rect">
            <a:avLst/>
          </a:prstGeom>
          <a:noFill/>
          <a:extLst>
            <a:ext uri="{909E8E84-426E-40DD-AFC4-6F175D3DCCD1}">
              <a14:hiddenFill xmlns:a14="http://schemas.microsoft.com/office/drawing/2010/main">
                <a:solidFill>
                  <a:srgbClr val="FFFFFF"/>
                </a:solidFill>
              </a14:hiddenFill>
            </a:ext>
          </a:extLst>
        </p:spPr>
      </p:pic>
      <p:sp>
        <p:nvSpPr>
          <p:cNvPr id="302" name="Google Shape;302;p35"/>
          <p:cNvSpPr txBox="1">
            <a:spLocks noGrp="1"/>
          </p:cNvSpPr>
          <p:nvPr>
            <p:ph type="body" idx="1"/>
          </p:nvPr>
        </p:nvSpPr>
        <p:spPr>
          <a:xfrm>
            <a:off x="1763856" y="1643063"/>
            <a:ext cx="7380144" cy="4525963"/>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rgbClr val="DC4405"/>
              </a:buClr>
              <a:buSzPts val="3200"/>
              <a:buChar char="•"/>
            </a:pPr>
            <a:r>
              <a:rPr lang="en-US" dirty="0">
                <a:solidFill>
                  <a:schemeClr val="tx1"/>
                </a:solidFill>
              </a:rPr>
              <a:t>How do we turn this into a reality? </a:t>
            </a:r>
          </a:p>
          <a:p>
            <a:pPr marL="342900" lvl="0" indent="-342900" algn="l" rtl="0">
              <a:spcBef>
                <a:spcPts val="0"/>
              </a:spcBef>
              <a:spcAft>
                <a:spcPts val="0"/>
              </a:spcAft>
              <a:buClr>
                <a:srgbClr val="DC4405"/>
              </a:buClr>
              <a:buSzPts val="3200"/>
              <a:buChar char="•"/>
            </a:pPr>
            <a:endParaRPr lang="en-US" dirty="0">
              <a:solidFill>
                <a:schemeClr val="tx1"/>
              </a:solidFill>
            </a:endParaRPr>
          </a:p>
          <a:p>
            <a:pPr marL="342900" lvl="0" indent="-342900" algn="l" rtl="0">
              <a:spcBef>
                <a:spcPts val="0"/>
              </a:spcBef>
              <a:spcAft>
                <a:spcPts val="0"/>
              </a:spcAft>
              <a:buClr>
                <a:srgbClr val="DC4405"/>
              </a:buClr>
              <a:buSzPts val="3200"/>
              <a:buChar char="•"/>
            </a:pPr>
            <a:endParaRPr lang="en-US" dirty="0">
              <a:solidFill>
                <a:schemeClr val="tx1"/>
              </a:solidFill>
            </a:endParaRPr>
          </a:p>
          <a:p>
            <a:pPr marL="342900" lvl="0" indent="-342900" algn="l" rtl="0">
              <a:spcBef>
                <a:spcPts val="0"/>
              </a:spcBef>
              <a:spcAft>
                <a:spcPts val="0"/>
              </a:spcAft>
              <a:buClr>
                <a:srgbClr val="DC4405"/>
              </a:buClr>
              <a:buSzPts val="3200"/>
              <a:buChar char="•"/>
            </a:pPr>
            <a:endParaRPr lang="en-US" dirty="0">
              <a:solidFill>
                <a:schemeClr val="tx1"/>
              </a:solidFill>
            </a:endParaRPr>
          </a:p>
          <a:p>
            <a:pPr marL="342900" lvl="0" indent="-342900" algn="l" rtl="0">
              <a:spcBef>
                <a:spcPts val="0"/>
              </a:spcBef>
              <a:spcAft>
                <a:spcPts val="0"/>
              </a:spcAft>
              <a:buClr>
                <a:srgbClr val="DC4405"/>
              </a:buClr>
              <a:buSzPts val="3200"/>
              <a:buChar char="•"/>
            </a:pPr>
            <a:endParaRPr dirty="0">
              <a:solidFill>
                <a:schemeClr val="tx1"/>
              </a:solidFill>
            </a:endParaRPr>
          </a:p>
          <a:p>
            <a:pPr marL="342900" lvl="0" indent="-342900" algn="l" rtl="0">
              <a:spcBef>
                <a:spcPts val="640"/>
              </a:spcBef>
              <a:spcAft>
                <a:spcPts val="0"/>
              </a:spcAft>
              <a:buClr>
                <a:srgbClr val="DC4405"/>
              </a:buClr>
              <a:buSzPts val="3200"/>
              <a:buChar char="•"/>
            </a:pPr>
            <a:r>
              <a:rPr lang="en-US" dirty="0">
                <a:solidFill>
                  <a:schemeClr val="tx1"/>
                </a:solidFill>
              </a:rPr>
              <a:t>Who needs to do what? </a:t>
            </a:r>
            <a:endParaRPr dirty="0">
              <a:solidFill>
                <a:schemeClr val="tx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36"/>
          <p:cNvSpPr txBox="1">
            <a:spLocks noGrp="1"/>
          </p:cNvSpPr>
          <p:nvPr>
            <p:ph type="title"/>
          </p:nvPr>
        </p:nvSpPr>
        <p:spPr>
          <a:xfrm>
            <a:off x="1800664" y="500063"/>
            <a:ext cx="627568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Reflection and Learning </a:t>
            </a:r>
            <a:endParaRPr sz="4000" dirty="0">
              <a:solidFill>
                <a:srgbClr val="DC4405"/>
              </a:solidFill>
            </a:endParaRPr>
          </a:p>
        </p:txBody>
      </p:sp>
      <p:sp>
        <p:nvSpPr>
          <p:cNvPr id="311" name="Google Shape;311;p36"/>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312" name="Google Shape;312;p36"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pic>
        <p:nvPicPr>
          <p:cNvPr id="2050" name="Picture 2" descr="Image result for evaluating">
            <a:extLst>
              <a:ext uri="{FF2B5EF4-FFF2-40B4-BE49-F238E27FC236}">
                <a16:creationId xmlns:a16="http://schemas.microsoft.com/office/drawing/2014/main" id="{A676C774-B795-4931-B13E-8F301C9E3A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7905" y="4010929"/>
            <a:ext cx="3796095" cy="2847071"/>
          </a:xfrm>
          <a:prstGeom prst="rect">
            <a:avLst/>
          </a:prstGeom>
          <a:noFill/>
          <a:extLst>
            <a:ext uri="{909E8E84-426E-40DD-AFC4-6F175D3DCCD1}">
              <a14:hiddenFill xmlns:a14="http://schemas.microsoft.com/office/drawing/2010/main">
                <a:solidFill>
                  <a:srgbClr val="FFFFFF"/>
                </a:solidFill>
              </a14:hiddenFill>
            </a:ext>
          </a:extLst>
        </p:spPr>
      </p:pic>
      <p:sp>
        <p:nvSpPr>
          <p:cNvPr id="310" name="Google Shape;310;p36"/>
          <p:cNvSpPr txBox="1">
            <a:spLocks noGrp="1"/>
          </p:cNvSpPr>
          <p:nvPr>
            <p:ph type="body" idx="1"/>
          </p:nvPr>
        </p:nvSpPr>
        <p:spPr>
          <a:xfrm>
            <a:off x="1684337" y="1643063"/>
            <a:ext cx="6743700" cy="4525963"/>
          </a:xfrm>
          <a:prstGeom prst="rect">
            <a:avLst/>
          </a:prstGeom>
          <a:noFill/>
          <a:ln>
            <a:noFill/>
          </a:ln>
        </p:spPr>
        <p:txBody>
          <a:bodyPr spcFirstLastPara="1" wrap="square" lIns="91425" tIns="45700" rIns="91425" bIns="45700" anchor="t" anchorCtr="0">
            <a:noAutofit/>
          </a:bodyPr>
          <a:lstStyle/>
          <a:p>
            <a:pPr marL="342900" lvl="0" indent="-342900" algn="l" rtl="0">
              <a:lnSpc>
                <a:spcPct val="200000"/>
              </a:lnSpc>
              <a:spcBef>
                <a:spcPts val="0"/>
              </a:spcBef>
              <a:spcAft>
                <a:spcPts val="0"/>
              </a:spcAft>
              <a:buClr>
                <a:srgbClr val="DC4405"/>
              </a:buClr>
              <a:buSzPts val="3200"/>
              <a:buChar char="•"/>
            </a:pPr>
            <a:r>
              <a:rPr lang="en-US" dirty="0"/>
              <a:t>On the process </a:t>
            </a:r>
            <a:endParaRPr dirty="0"/>
          </a:p>
          <a:p>
            <a:pPr marL="342900" lvl="0" indent="-342900" algn="l" rtl="0">
              <a:lnSpc>
                <a:spcPct val="200000"/>
              </a:lnSpc>
              <a:spcBef>
                <a:spcPts val="640"/>
              </a:spcBef>
              <a:spcAft>
                <a:spcPts val="0"/>
              </a:spcAft>
              <a:buClr>
                <a:srgbClr val="DC4405"/>
              </a:buClr>
              <a:buSzPts val="3200"/>
              <a:buChar char="•"/>
            </a:pPr>
            <a:r>
              <a:rPr lang="en-US" dirty="0"/>
              <a:t>On your learning </a:t>
            </a:r>
            <a:endParaRPr dirty="0"/>
          </a:p>
          <a:p>
            <a:pPr marL="342900" lvl="0" indent="-342900" algn="l" rtl="0">
              <a:lnSpc>
                <a:spcPct val="200000"/>
              </a:lnSpc>
              <a:spcBef>
                <a:spcPts val="640"/>
              </a:spcBef>
              <a:spcAft>
                <a:spcPts val="0"/>
              </a:spcAft>
              <a:buClr>
                <a:srgbClr val="DC4405"/>
              </a:buClr>
              <a:buSzPts val="3200"/>
              <a:buChar char="•"/>
            </a:pPr>
            <a:r>
              <a:rPr lang="en-US" dirty="0"/>
              <a:t>On putting this into action</a:t>
            </a: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8D1FB2-D110-456E-833E-27C0812F1ADB}"/>
              </a:ext>
            </a:extLst>
          </p:cNvPr>
          <p:cNvPicPr>
            <a:picLocks noChangeAspect="1"/>
          </p:cNvPicPr>
          <p:nvPr/>
        </p:nvPicPr>
        <p:blipFill rotWithShape="1">
          <a:blip r:embed="rId2"/>
          <a:srcRect/>
          <a:stretch/>
        </p:blipFill>
        <p:spPr>
          <a:xfrm>
            <a:off x="20" y="10"/>
            <a:ext cx="9143980" cy="6857990"/>
          </a:xfrm>
          <a:prstGeom prst="rect">
            <a:avLst/>
          </a:prstGeom>
        </p:spPr>
      </p:pic>
    </p:spTree>
    <p:extLst>
      <p:ext uri="{BB962C8B-B14F-4D97-AF65-F5344CB8AC3E}">
        <p14:creationId xmlns:p14="http://schemas.microsoft.com/office/powerpoint/2010/main" val="149479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5"/>
          <p:cNvSpPr txBox="1">
            <a:spLocks noGrp="1"/>
          </p:cNvSpPr>
          <p:nvPr>
            <p:ph type="title"/>
          </p:nvPr>
        </p:nvSpPr>
        <p:spPr>
          <a:xfrm>
            <a:off x="2568343" y="377031"/>
            <a:ext cx="510657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Working  Together</a:t>
            </a:r>
            <a:endParaRPr sz="4000" dirty="0">
              <a:solidFill>
                <a:srgbClr val="DC4405"/>
              </a:solidFill>
            </a:endParaRPr>
          </a:p>
        </p:txBody>
      </p:sp>
      <p:sp>
        <p:nvSpPr>
          <p:cNvPr id="112" name="Google Shape;112;p15"/>
          <p:cNvSpPr txBox="1">
            <a:spLocks noGrp="1"/>
          </p:cNvSpPr>
          <p:nvPr>
            <p:ph type="body" idx="1"/>
          </p:nvPr>
        </p:nvSpPr>
        <p:spPr>
          <a:xfrm>
            <a:off x="1696850" y="1643063"/>
            <a:ext cx="6856308" cy="50815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dirty="0"/>
              <a:t>What do we need to agree to work together well?</a:t>
            </a:r>
            <a:endParaRPr dirty="0"/>
          </a:p>
          <a:p>
            <a:pPr marL="342900" lvl="0" indent="-342900" algn="l" rtl="0">
              <a:lnSpc>
                <a:spcPct val="90000"/>
              </a:lnSpc>
              <a:spcBef>
                <a:spcPts val="640"/>
              </a:spcBef>
              <a:spcAft>
                <a:spcPts val="0"/>
              </a:spcAft>
              <a:buClr>
                <a:srgbClr val="DC4405"/>
              </a:buClr>
              <a:buSzPts val="3200"/>
              <a:buChar char="•"/>
            </a:pPr>
            <a:r>
              <a:rPr lang="en-US" dirty="0"/>
              <a:t>Be Present</a:t>
            </a:r>
            <a:endParaRPr dirty="0"/>
          </a:p>
          <a:p>
            <a:pPr marL="342900" lvl="0" indent="-342900" algn="l" rtl="0">
              <a:lnSpc>
                <a:spcPct val="90000"/>
              </a:lnSpc>
              <a:spcBef>
                <a:spcPts val="640"/>
              </a:spcBef>
              <a:spcAft>
                <a:spcPts val="0"/>
              </a:spcAft>
              <a:buClr>
                <a:srgbClr val="DC4405"/>
              </a:buClr>
              <a:buSzPts val="3200"/>
              <a:buChar char="•"/>
            </a:pPr>
            <a:r>
              <a:rPr lang="en-US" dirty="0"/>
              <a:t>Misery is optional – go to the loo,       get a drink</a:t>
            </a:r>
            <a:endParaRPr dirty="0"/>
          </a:p>
          <a:p>
            <a:pPr marL="342900" lvl="0" indent="-342900" algn="l" rtl="0">
              <a:lnSpc>
                <a:spcPct val="90000"/>
              </a:lnSpc>
              <a:spcBef>
                <a:spcPts val="640"/>
              </a:spcBef>
              <a:spcAft>
                <a:spcPts val="0"/>
              </a:spcAft>
              <a:buClr>
                <a:srgbClr val="DC4405"/>
              </a:buClr>
              <a:buSzPts val="3200"/>
              <a:buChar char="•"/>
            </a:pPr>
            <a:r>
              <a:rPr lang="en-US" dirty="0"/>
              <a:t>Respectful sharing of experiences </a:t>
            </a:r>
            <a:endParaRPr dirty="0"/>
          </a:p>
          <a:p>
            <a:pPr marL="342900" lvl="0" indent="-342900" algn="l" rtl="0">
              <a:lnSpc>
                <a:spcPct val="90000"/>
              </a:lnSpc>
              <a:spcBef>
                <a:spcPts val="640"/>
              </a:spcBef>
              <a:spcAft>
                <a:spcPts val="0"/>
              </a:spcAft>
              <a:buClr>
                <a:srgbClr val="DC4405"/>
              </a:buClr>
              <a:buSzPts val="3200"/>
              <a:buChar char="•"/>
            </a:pPr>
            <a:r>
              <a:rPr lang="en-US" dirty="0"/>
              <a:t>I am accountable for what I share</a:t>
            </a:r>
            <a:endParaRPr dirty="0"/>
          </a:p>
          <a:p>
            <a:pPr marL="342900" lvl="0" indent="-342900" algn="l" rtl="0">
              <a:lnSpc>
                <a:spcPct val="90000"/>
              </a:lnSpc>
              <a:spcBef>
                <a:spcPts val="640"/>
              </a:spcBef>
              <a:spcAft>
                <a:spcPts val="0"/>
              </a:spcAft>
              <a:buClr>
                <a:srgbClr val="DC4405"/>
              </a:buClr>
              <a:buSzPts val="3200"/>
              <a:buChar char="•"/>
            </a:pPr>
            <a:r>
              <a:rPr lang="en-US" dirty="0"/>
              <a:t>Everybody has a perspective</a:t>
            </a:r>
            <a:endParaRPr dirty="0"/>
          </a:p>
          <a:p>
            <a:pPr marL="342900" lvl="0" indent="-342900" algn="l" rtl="0">
              <a:lnSpc>
                <a:spcPct val="90000"/>
              </a:lnSpc>
              <a:spcBef>
                <a:spcPts val="640"/>
              </a:spcBef>
              <a:spcAft>
                <a:spcPts val="0"/>
              </a:spcAft>
              <a:buClr>
                <a:srgbClr val="DC4405"/>
              </a:buClr>
              <a:buSzPts val="3200"/>
              <a:buChar char="•"/>
            </a:pPr>
            <a:r>
              <a:rPr lang="en-US" dirty="0"/>
              <a:t>Listen to understand </a:t>
            </a:r>
            <a:endParaRPr dirty="0"/>
          </a:p>
          <a:p>
            <a:pPr marL="342900" lvl="0" indent="-342900" algn="l" rtl="0">
              <a:lnSpc>
                <a:spcPct val="90000"/>
              </a:lnSpc>
              <a:spcBef>
                <a:spcPts val="640"/>
              </a:spcBef>
              <a:spcAft>
                <a:spcPts val="0"/>
              </a:spcAft>
              <a:buClr>
                <a:srgbClr val="DC4405"/>
              </a:buClr>
              <a:buSzPts val="3200"/>
              <a:buChar char="•"/>
            </a:pPr>
            <a:r>
              <a:rPr lang="en-US" dirty="0"/>
              <a:t>Stick to times (its Friday!) </a:t>
            </a:r>
            <a:endParaRPr dirty="0"/>
          </a:p>
          <a:p>
            <a:pPr marL="0" lvl="0" indent="0" algn="l" rtl="0">
              <a:lnSpc>
                <a:spcPct val="90000"/>
              </a:lnSpc>
              <a:spcBef>
                <a:spcPts val="640"/>
              </a:spcBef>
              <a:spcAft>
                <a:spcPts val="0"/>
              </a:spcAft>
              <a:buClr>
                <a:schemeClr val="dk1"/>
              </a:buClr>
              <a:buSzPts val="3200"/>
              <a:buNone/>
            </a:pPr>
            <a:endParaRPr dirty="0"/>
          </a:p>
        </p:txBody>
      </p:sp>
      <p:pic>
        <p:nvPicPr>
          <p:cNvPr id="113" name="Google Shape;113;p15" descr="http://vector.me/files/images/1/4/142251/people_lady_woman_face_person_cartoon_bodypart_worldlabel_theresaknott_smiling_ladyface.jpg"/>
          <p:cNvPicPr preferRelativeResize="0"/>
          <p:nvPr/>
        </p:nvPicPr>
        <p:blipFill rotWithShape="1">
          <a:blip r:embed="rId3">
            <a:alphaModFix/>
          </a:blip>
          <a:srcRect/>
          <a:stretch/>
        </p:blipFill>
        <p:spPr>
          <a:xfrm>
            <a:off x="-2047416" y="1677994"/>
            <a:ext cx="1517630" cy="1214104"/>
          </a:xfrm>
          <a:prstGeom prst="rect">
            <a:avLst/>
          </a:prstGeom>
          <a:noFill/>
          <a:ln>
            <a:noFill/>
          </a:ln>
        </p:spPr>
      </p:pic>
      <p:pic>
        <p:nvPicPr>
          <p:cNvPr id="114" name="Google Shape;114;p15"/>
          <p:cNvPicPr preferRelativeResize="0"/>
          <p:nvPr/>
        </p:nvPicPr>
        <p:blipFill rotWithShape="1">
          <a:blip r:embed="rId4">
            <a:alphaModFix/>
          </a:blip>
          <a:srcRect/>
          <a:stretch/>
        </p:blipFill>
        <p:spPr>
          <a:xfrm>
            <a:off x="-3767876" y="3116161"/>
            <a:ext cx="1175480" cy="1259760"/>
          </a:xfrm>
          <a:prstGeom prst="rect">
            <a:avLst/>
          </a:prstGeom>
          <a:noFill/>
          <a:ln>
            <a:noFill/>
          </a:ln>
        </p:spPr>
      </p:pic>
      <p:pic>
        <p:nvPicPr>
          <p:cNvPr id="115" name="Google Shape;115;p15"/>
          <p:cNvPicPr preferRelativeResize="0"/>
          <p:nvPr/>
        </p:nvPicPr>
        <p:blipFill rotWithShape="1">
          <a:blip r:embed="rId5">
            <a:alphaModFix/>
          </a:blip>
          <a:srcRect/>
          <a:stretch/>
        </p:blipFill>
        <p:spPr>
          <a:xfrm>
            <a:off x="-3767876" y="1764777"/>
            <a:ext cx="1411095" cy="1127321"/>
          </a:xfrm>
          <a:prstGeom prst="rect">
            <a:avLst/>
          </a:prstGeom>
          <a:noFill/>
          <a:ln>
            <a:noFill/>
          </a:ln>
        </p:spPr>
      </p:pic>
      <p:pic>
        <p:nvPicPr>
          <p:cNvPr id="116" name="Google Shape;116;p15"/>
          <p:cNvPicPr preferRelativeResize="0"/>
          <p:nvPr/>
        </p:nvPicPr>
        <p:blipFill rotWithShape="1">
          <a:blip r:embed="rId6">
            <a:alphaModFix/>
          </a:blip>
          <a:srcRect/>
          <a:stretch/>
        </p:blipFill>
        <p:spPr>
          <a:xfrm>
            <a:off x="-2149977" y="3371726"/>
            <a:ext cx="1620191" cy="1257118"/>
          </a:xfrm>
          <a:prstGeom prst="rect">
            <a:avLst/>
          </a:prstGeom>
          <a:noFill/>
          <a:ln>
            <a:noFill/>
          </a:ln>
        </p:spPr>
      </p:pic>
      <p:sp>
        <p:nvSpPr>
          <p:cNvPr id="117" name="Google Shape;117;p15"/>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8" name="Google Shape;118;p15" descr="Logo.bmp"/>
          <p:cNvPicPr preferRelativeResize="0"/>
          <p:nvPr/>
        </p:nvPicPr>
        <p:blipFill rotWithShape="1">
          <a:blip r:embed="rId7">
            <a:alphaModFix/>
          </a:blip>
          <a:srcRect/>
          <a:stretch/>
        </p:blipFill>
        <p:spPr>
          <a:xfrm>
            <a:off x="0" y="254000"/>
            <a:ext cx="1425575" cy="1389063"/>
          </a:xfrm>
          <a:prstGeom prst="rect">
            <a:avLst/>
          </a:prstGeom>
          <a:noFill/>
          <a:ln>
            <a:noFill/>
          </a:ln>
        </p:spPr>
      </p:pic>
      <p:sp>
        <p:nvSpPr>
          <p:cNvPr id="119" name="Google Shape;119;p15"/>
          <p:cNvSpPr txBox="1"/>
          <p:nvPr/>
        </p:nvSpPr>
        <p:spPr>
          <a:xfrm>
            <a:off x="53975" y="5986463"/>
            <a:ext cx="1425575" cy="7381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a:solidFill>
                  <a:schemeClr val="lt1"/>
                </a:solidFill>
                <a:latin typeface="Calibri"/>
                <a:ea typeface="Calibri"/>
                <a:cs typeface="Calibri"/>
                <a:sym typeface="Calibri"/>
              </a:rPr>
              <a:t>Individuals </a:t>
            </a:r>
            <a:br>
              <a:rPr lang="en-US" sz="1400" i="1">
                <a:solidFill>
                  <a:schemeClr val="lt1"/>
                </a:solidFill>
                <a:latin typeface="Calibri"/>
                <a:ea typeface="Calibri"/>
                <a:cs typeface="Calibri"/>
                <a:sym typeface="Calibri"/>
              </a:rPr>
            </a:br>
            <a:r>
              <a:rPr lang="en-US" sz="1400" i="1">
                <a:solidFill>
                  <a:schemeClr val="lt1"/>
                </a:solidFill>
                <a:latin typeface="Calibri"/>
                <a:ea typeface="Calibri"/>
                <a:cs typeface="Calibri"/>
                <a:sym typeface="Calibri"/>
              </a:rPr>
              <a:t>living their lives, their way.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6"/>
          <p:cNvSpPr txBox="1">
            <a:spLocks noGrp="1"/>
          </p:cNvSpPr>
          <p:nvPr>
            <p:ph type="title"/>
          </p:nvPr>
        </p:nvSpPr>
        <p:spPr>
          <a:xfrm>
            <a:off x="2671160" y="377031"/>
            <a:ext cx="475658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Why this, why now?</a:t>
            </a:r>
            <a:endParaRPr sz="4000" dirty="0">
              <a:solidFill>
                <a:srgbClr val="DC4405"/>
              </a:solidFill>
            </a:endParaRPr>
          </a:p>
        </p:txBody>
      </p:sp>
      <p:sp>
        <p:nvSpPr>
          <p:cNvPr id="126" name="Google Shape;126;p16"/>
          <p:cNvSpPr txBox="1">
            <a:spLocks noGrp="1"/>
          </p:cNvSpPr>
          <p:nvPr>
            <p:ph type="body" idx="1"/>
          </p:nvPr>
        </p:nvSpPr>
        <p:spPr>
          <a:xfrm>
            <a:off x="1806064" y="2536986"/>
            <a:ext cx="6486771" cy="181101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0000"/>
              </a:buClr>
              <a:buSzPts val="3200"/>
              <a:buNone/>
            </a:pPr>
            <a:r>
              <a:rPr lang="en-US" i="1" dirty="0">
                <a:solidFill>
                  <a:srgbClr val="FF0000"/>
                </a:solidFill>
              </a:rPr>
              <a:t>Insert your Organisational context – why is it important to design individual supports? </a:t>
            </a:r>
            <a:endParaRPr i="1" dirty="0">
              <a:solidFill>
                <a:srgbClr val="FF0000"/>
              </a:solidFill>
            </a:endParaRPr>
          </a:p>
        </p:txBody>
      </p:sp>
      <p:sp>
        <p:nvSpPr>
          <p:cNvPr id="127" name="Google Shape;127;p16"/>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28" name="Google Shape;128;p16"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165917" y="377031"/>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At the heart of designing support </a:t>
            </a:r>
            <a:endParaRPr sz="4000" dirty="0">
              <a:solidFill>
                <a:srgbClr val="DC4405"/>
              </a:solidFill>
            </a:endParaRPr>
          </a:p>
        </p:txBody>
      </p:sp>
      <p:sp>
        <p:nvSpPr>
          <p:cNvPr id="135" name="Google Shape;135;p17"/>
          <p:cNvSpPr txBox="1">
            <a:spLocks noGrp="1"/>
          </p:cNvSpPr>
          <p:nvPr>
            <p:ph type="body" idx="1"/>
          </p:nvPr>
        </p:nvSpPr>
        <p:spPr>
          <a:xfrm>
            <a:off x="1630287" y="2504249"/>
            <a:ext cx="6641516" cy="229283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3200"/>
              <a:buNone/>
            </a:pPr>
            <a:r>
              <a:rPr lang="en-US" sz="3600" i="1" dirty="0">
                <a:latin typeface="Calibri"/>
                <a:ea typeface="Calibri"/>
                <a:cs typeface="Calibri"/>
                <a:sym typeface="Calibri"/>
              </a:rPr>
              <a:t>The essence of Individual </a:t>
            </a:r>
            <a:r>
              <a:rPr lang="en-US" sz="3600" i="1" dirty="0"/>
              <a:t>S</a:t>
            </a:r>
            <a:r>
              <a:rPr lang="en-US" sz="3600" i="1" dirty="0">
                <a:latin typeface="Calibri"/>
                <a:ea typeface="Calibri"/>
                <a:cs typeface="Calibri"/>
                <a:sym typeface="Calibri"/>
              </a:rPr>
              <a:t>ervice </a:t>
            </a:r>
            <a:r>
              <a:rPr lang="en-US" sz="3600" i="1" dirty="0"/>
              <a:t>D</a:t>
            </a:r>
            <a:r>
              <a:rPr lang="en-US" sz="3600" i="1" dirty="0">
                <a:latin typeface="Calibri"/>
                <a:ea typeface="Calibri"/>
                <a:cs typeface="Calibri"/>
                <a:sym typeface="Calibri"/>
              </a:rPr>
              <a:t>esign, is understanding what matters to you and then designing support accordingly.</a:t>
            </a:r>
            <a:endParaRPr sz="3600" i="1" dirty="0"/>
          </a:p>
          <a:p>
            <a:pPr marL="0" lvl="0" indent="0" algn="ctr" rtl="0">
              <a:spcBef>
                <a:spcPts val="640"/>
              </a:spcBef>
              <a:spcAft>
                <a:spcPts val="0"/>
              </a:spcAft>
              <a:buClr>
                <a:schemeClr val="dk1"/>
              </a:buClr>
              <a:buSzPts val="3200"/>
              <a:buNone/>
            </a:pPr>
            <a:endParaRPr dirty="0"/>
          </a:p>
        </p:txBody>
      </p:sp>
      <p:sp>
        <p:nvSpPr>
          <p:cNvPr id="136" name="Google Shape;136;p17"/>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37" name="Google Shape;137;p17"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153550" y="373062"/>
            <a:ext cx="5822323"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Conversation Overview</a:t>
            </a:r>
            <a:endParaRPr sz="4000" dirty="0">
              <a:solidFill>
                <a:srgbClr val="DC4405"/>
              </a:solidFill>
            </a:endParaRPr>
          </a:p>
        </p:txBody>
      </p:sp>
      <p:sp>
        <p:nvSpPr>
          <p:cNvPr id="135" name="Google Shape;135;p17"/>
          <p:cNvSpPr txBox="1">
            <a:spLocks noGrp="1"/>
          </p:cNvSpPr>
          <p:nvPr>
            <p:ph type="body" idx="1"/>
          </p:nvPr>
        </p:nvSpPr>
        <p:spPr>
          <a:xfrm>
            <a:off x="1650469" y="1643062"/>
            <a:ext cx="7260495" cy="4438419"/>
          </a:xfrm>
          <a:prstGeom prst="rect">
            <a:avLst/>
          </a:prstGeom>
          <a:noFill/>
          <a:ln>
            <a:noFill/>
          </a:ln>
        </p:spPr>
        <p:txBody>
          <a:bodyPr spcFirstLastPara="1" wrap="square" lIns="91425" tIns="45700" rIns="91425" bIns="45700" anchor="t" anchorCtr="0">
            <a:noAutofit/>
          </a:bodyPr>
          <a:lstStyle/>
          <a:p>
            <a:pPr marL="514350" lvl="0" indent="-514350" rtl="0">
              <a:lnSpc>
                <a:spcPct val="150000"/>
              </a:lnSpc>
              <a:spcBef>
                <a:spcPts val="640"/>
              </a:spcBef>
              <a:spcAft>
                <a:spcPts val="0"/>
              </a:spcAft>
              <a:buClr>
                <a:srgbClr val="DC4405"/>
              </a:buClr>
              <a:buSzPts val="3200"/>
              <a:buFont typeface="+mj-lt"/>
              <a:buAutoNum type="arabicPeriod"/>
            </a:pPr>
            <a:r>
              <a:rPr lang="en-US" dirty="0"/>
              <a:t>Who is the person?</a:t>
            </a:r>
          </a:p>
          <a:p>
            <a:pPr marL="514350" lvl="0" indent="-514350" rtl="0">
              <a:lnSpc>
                <a:spcPct val="150000"/>
              </a:lnSpc>
              <a:spcBef>
                <a:spcPts val="640"/>
              </a:spcBef>
              <a:spcAft>
                <a:spcPts val="0"/>
              </a:spcAft>
              <a:buClr>
                <a:srgbClr val="DC4405"/>
              </a:buClr>
              <a:buSzPts val="3200"/>
              <a:buFont typeface="+mj-lt"/>
              <a:buAutoNum type="arabicPeriod"/>
            </a:pPr>
            <a:r>
              <a:rPr lang="en-US" dirty="0"/>
              <a:t>What is life like now?</a:t>
            </a:r>
          </a:p>
          <a:p>
            <a:pPr marL="514350" lvl="0" indent="-514350" rtl="0">
              <a:lnSpc>
                <a:spcPct val="150000"/>
              </a:lnSpc>
              <a:spcBef>
                <a:spcPts val="640"/>
              </a:spcBef>
              <a:spcAft>
                <a:spcPts val="0"/>
              </a:spcAft>
              <a:buClr>
                <a:srgbClr val="DC4405"/>
              </a:buClr>
              <a:buSzPts val="3200"/>
              <a:buFont typeface="+mj-lt"/>
              <a:buAutoNum type="arabicPeriod"/>
            </a:pPr>
            <a:r>
              <a:rPr lang="en-US" dirty="0"/>
              <a:t>What a good lifestyle could look like?</a:t>
            </a:r>
          </a:p>
          <a:p>
            <a:pPr marL="514350" lvl="0" indent="-514350" rtl="0">
              <a:lnSpc>
                <a:spcPct val="150000"/>
              </a:lnSpc>
              <a:spcBef>
                <a:spcPts val="640"/>
              </a:spcBef>
              <a:spcAft>
                <a:spcPts val="0"/>
              </a:spcAft>
              <a:buClr>
                <a:srgbClr val="DC4405"/>
              </a:buClr>
              <a:buSzPts val="3200"/>
              <a:buFont typeface="+mj-lt"/>
              <a:buAutoNum type="arabicPeriod"/>
            </a:pPr>
            <a:r>
              <a:rPr lang="en-US" dirty="0"/>
              <a:t>My community, my place</a:t>
            </a:r>
          </a:p>
          <a:p>
            <a:pPr marL="514350" lvl="0" indent="-514350" rtl="0">
              <a:lnSpc>
                <a:spcPct val="150000"/>
              </a:lnSpc>
              <a:spcBef>
                <a:spcPts val="640"/>
              </a:spcBef>
              <a:spcAft>
                <a:spcPts val="0"/>
              </a:spcAft>
              <a:buClr>
                <a:srgbClr val="DC4405"/>
              </a:buClr>
              <a:buSzPts val="3200"/>
              <a:buFont typeface="+mj-lt"/>
              <a:buAutoNum type="arabicPeriod"/>
            </a:pPr>
            <a:r>
              <a:rPr lang="en-US" dirty="0"/>
              <a:t>People to share with</a:t>
            </a:r>
          </a:p>
          <a:p>
            <a:pPr marL="514350" lvl="0" indent="-514350" rtl="0">
              <a:lnSpc>
                <a:spcPct val="150000"/>
              </a:lnSpc>
              <a:spcBef>
                <a:spcPts val="640"/>
              </a:spcBef>
              <a:spcAft>
                <a:spcPts val="0"/>
              </a:spcAft>
              <a:buClr>
                <a:srgbClr val="DC4405"/>
              </a:buClr>
              <a:buSzPts val="3200"/>
              <a:buFont typeface="+mj-lt"/>
              <a:buAutoNum type="arabicPeriod"/>
            </a:pPr>
            <a:r>
              <a:rPr lang="en-US" dirty="0"/>
              <a:t>Understanding my support</a:t>
            </a:r>
          </a:p>
          <a:p>
            <a:pPr marL="514350" lvl="0" indent="-514350" rtl="0">
              <a:spcBef>
                <a:spcPts val="640"/>
              </a:spcBef>
              <a:spcAft>
                <a:spcPts val="0"/>
              </a:spcAft>
              <a:buClr>
                <a:schemeClr val="dk1"/>
              </a:buClr>
              <a:buSzPts val="3200"/>
              <a:buFont typeface="+mj-lt"/>
              <a:buAutoNum type="arabicPeriod"/>
            </a:pPr>
            <a:endParaRPr lang="en-US" sz="2800" dirty="0"/>
          </a:p>
          <a:p>
            <a:pPr marL="514350" lvl="0" indent="-514350" rtl="0">
              <a:spcBef>
                <a:spcPts val="640"/>
              </a:spcBef>
              <a:spcAft>
                <a:spcPts val="0"/>
              </a:spcAft>
              <a:buClr>
                <a:schemeClr val="dk1"/>
              </a:buClr>
              <a:buSzPts val="3200"/>
              <a:buFont typeface="+mj-lt"/>
              <a:buAutoNum type="arabicPeriod"/>
            </a:pPr>
            <a:endParaRPr lang="en-US" dirty="0"/>
          </a:p>
          <a:p>
            <a:pPr marL="514350" lvl="0" indent="-514350" rtl="0">
              <a:spcBef>
                <a:spcPts val="640"/>
              </a:spcBef>
              <a:spcAft>
                <a:spcPts val="0"/>
              </a:spcAft>
              <a:buClr>
                <a:schemeClr val="dk1"/>
              </a:buClr>
              <a:buSzPts val="3200"/>
              <a:buFont typeface="+mj-lt"/>
              <a:buAutoNum type="arabicPeriod"/>
            </a:pPr>
            <a:endParaRPr lang="en-US" dirty="0"/>
          </a:p>
          <a:p>
            <a:pPr marL="514350" lvl="0" indent="-514350" rtl="0">
              <a:spcBef>
                <a:spcPts val="640"/>
              </a:spcBef>
              <a:spcAft>
                <a:spcPts val="0"/>
              </a:spcAft>
              <a:buClr>
                <a:schemeClr val="dk1"/>
              </a:buClr>
              <a:buSzPts val="3200"/>
              <a:buFont typeface="+mj-lt"/>
              <a:buAutoNum type="arabicPeriod"/>
            </a:pPr>
            <a:endParaRPr lang="en-US" dirty="0"/>
          </a:p>
          <a:p>
            <a:pPr marL="514350" lvl="0" indent="-514350" rtl="0">
              <a:spcBef>
                <a:spcPts val="640"/>
              </a:spcBef>
              <a:spcAft>
                <a:spcPts val="0"/>
              </a:spcAft>
              <a:buClr>
                <a:schemeClr val="dk1"/>
              </a:buClr>
              <a:buSzPts val="3200"/>
              <a:buFont typeface="+mj-lt"/>
              <a:buAutoNum type="arabicPeriod"/>
            </a:pPr>
            <a:endParaRPr lang="en-US" dirty="0"/>
          </a:p>
          <a:p>
            <a:pPr marL="514350" lvl="0" indent="-514350" algn="ctr" rtl="0">
              <a:spcBef>
                <a:spcPts val="640"/>
              </a:spcBef>
              <a:spcAft>
                <a:spcPts val="0"/>
              </a:spcAft>
              <a:buClr>
                <a:schemeClr val="dk1"/>
              </a:buClr>
              <a:buSzPts val="3200"/>
              <a:buFont typeface="+mj-lt"/>
              <a:buAutoNum type="arabicPeriod"/>
            </a:pPr>
            <a:endParaRPr dirty="0"/>
          </a:p>
        </p:txBody>
      </p:sp>
      <p:sp>
        <p:nvSpPr>
          <p:cNvPr id="136" name="Google Shape;136;p17"/>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37" name="Google Shape;137;p17"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extLst>
      <p:ext uri="{BB962C8B-B14F-4D97-AF65-F5344CB8AC3E}">
        <p14:creationId xmlns:p14="http://schemas.microsoft.com/office/powerpoint/2010/main" val="7536752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7"/>
          <p:cNvSpPr txBox="1">
            <a:spLocks noGrp="1"/>
          </p:cNvSpPr>
          <p:nvPr>
            <p:ph type="title"/>
          </p:nvPr>
        </p:nvSpPr>
        <p:spPr>
          <a:xfrm>
            <a:off x="1425575" y="373062"/>
            <a:ext cx="6522671"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4400"/>
              <a:buFont typeface="Calibri"/>
              <a:buNone/>
            </a:pPr>
            <a:r>
              <a:rPr lang="en-US" sz="4000" dirty="0">
                <a:solidFill>
                  <a:srgbClr val="DC4405"/>
                </a:solidFill>
              </a:rPr>
              <a:t>Cont. Conversation Overview</a:t>
            </a:r>
            <a:endParaRPr sz="4000" dirty="0">
              <a:solidFill>
                <a:srgbClr val="DC4405"/>
              </a:solidFill>
            </a:endParaRPr>
          </a:p>
        </p:txBody>
      </p:sp>
      <p:sp>
        <p:nvSpPr>
          <p:cNvPr id="135" name="Google Shape;135;p17"/>
          <p:cNvSpPr txBox="1">
            <a:spLocks noGrp="1"/>
          </p:cNvSpPr>
          <p:nvPr>
            <p:ph type="body" idx="1"/>
          </p:nvPr>
        </p:nvSpPr>
        <p:spPr>
          <a:xfrm>
            <a:off x="1613024" y="1643063"/>
            <a:ext cx="5411513" cy="4180963"/>
          </a:xfrm>
          <a:prstGeom prst="rect">
            <a:avLst/>
          </a:prstGeom>
          <a:noFill/>
          <a:ln>
            <a:noFill/>
          </a:ln>
        </p:spPr>
        <p:txBody>
          <a:bodyPr spcFirstLastPara="1" wrap="square" lIns="91425" tIns="45700" rIns="91425" bIns="45700" anchor="t" anchorCtr="0">
            <a:noAutofit/>
          </a:bodyPr>
          <a:lstStyle/>
          <a:p>
            <a:pPr marL="514350" lvl="0" indent="-514350" rtl="0">
              <a:lnSpc>
                <a:spcPct val="150000"/>
              </a:lnSpc>
              <a:spcBef>
                <a:spcPts val="640"/>
              </a:spcBef>
              <a:spcAft>
                <a:spcPts val="0"/>
              </a:spcAft>
              <a:buClr>
                <a:srgbClr val="DC4405"/>
              </a:buClr>
              <a:buSzPts val="3200"/>
              <a:buFont typeface="+mj-lt"/>
              <a:buAutoNum type="arabicPeriod" startAt="7"/>
            </a:pPr>
            <a:r>
              <a:rPr lang="en-US" dirty="0"/>
              <a:t> Keeping healthy and safe</a:t>
            </a:r>
          </a:p>
          <a:p>
            <a:pPr marL="514350" lvl="0" indent="-514350" rtl="0">
              <a:lnSpc>
                <a:spcPct val="150000"/>
              </a:lnSpc>
              <a:spcBef>
                <a:spcPts val="640"/>
              </a:spcBef>
              <a:spcAft>
                <a:spcPts val="0"/>
              </a:spcAft>
              <a:buClr>
                <a:srgbClr val="DC4405"/>
              </a:buClr>
              <a:buSzPts val="3200"/>
              <a:buFont typeface="+mj-lt"/>
              <a:buAutoNum type="arabicPeriod" startAt="7"/>
            </a:pPr>
            <a:r>
              <a:rPr lang="en-US" dirty="0"/>
              <a:t> Design ideas and outcomes</a:t>
            </a:r>
          </a:p>
          <a:p>
            <a:pPr marL="514350" lvl="0" indent="-514350" rtl="0">
              <a:lnSpc>
                <a:spcPct val="150000"/>
              </a:lnSpc>
              <a:spcBef>
                <a:spcPts val="640"/>
              </a:spcBef>
              <a:spcAft>
                <a:spcPts val="0"/>
              </a:spcAft>
              <a:buClr>
                <a:srgbClr val="DC4405"/>
              </a:buClr>
              <a:buSzPts val="3200"/>
              <a:buFont typeface="+mj-lt"/>
              <a:buAutoNum type="arabicPeriod" startAt="7"/>
            </a:pPr>
            <a:r>
              <a:rPr lang="en-US" dirty="0"/>
              <a:t> A typical week</a:t>
            </a:r>
          </a:p>
          <a:p>
            <a:pPr marL="514350" lvl="0" indent="-514350" rtl="0">
              <a:lnSpc>
                <a:spcPct val="150000"/>
              </a:lnSpc>
              <a:spcBef>
                <a:spcPts val="640"/>
              </a:spcBef>
              <a:spcAft>
                <a:spcPts val="0"/>
              </a:spcAft>
              <a:buClr>
                <a:srgbClr val="DC4405"/>
              </a:buClr>
              <a:buSzPts val="3200"/>
              <a:buFont typeface="+mj-lt"/>
              <a:buAutoNum type="arabicPeriod" startAt="7"/>
            </a:pPr>
            <a:r>
              <a:rPr lang="en-US" dirty="0"/>
              <a:t> Costing</a:t>
            </a:r>
          </a:p>
          <a:p>
            <a:pPr marL="514350" lvl="0" indent="-514350" rtl="0">
              <a:lnSpc>
                <a:spcPct val="150000"/>
              </a:lnSpc>
              <a:spcBef>
                <a:spcPts val="640"/>
              </a:spcBef>
              <a:spcAft>
                <a:spcPts val="0"/>
              </a:spcAft>
              <a:buClr>
                <a:srgbClr val="DC4405"/>
              </a:buClr>
              <a:buSzPts val="3200"/>
              <a:buFont typeface="+mj-lt"/>
              <a:buAutoNum type="arabicPeriod" startAt="7"/>
            </a:pPr>
            <a:r>
              <a:rPr lang="en-US" dirty="0"/>
              <a:t> Action Plan</a:t>
            </a:r>
          </a:p>
          <a:p>
            <a:pPr marL="0" lvl="0" indent="0" rtl="0">
              <a:spcBef>
                <a:spcPts val="640"/>
              </a:spcBef>
              <a:spcAft>
                <a:spcPts val="0"/>
              </a:spcAft>
              <a:buClr>
                <a:schemeClr val="dk1"/>
              </a:buClr>
              <a:buSzPts val="3200"/>
              <a:buNone/>
            </a:pPr>
            <a:endParaRPr lang="en-US" sz="2800" dirty="0"/>
          </a:p>
          <a:p>
            <a:pPr marL="0" lvl="0" indent="0" rtl="0">
              <a:spcBef>
                <a:spcPts val="640"/>
              </a:spcBef>
              <a:spcAft>
                <a:spcPts val="0"/>
              </a:spcAft>
              <a:buClr>
                <a:schemeClr val="dk1"/>
              </a:buClr>
              <a:buSzPts val="3200"/>
              <a:buNone/>
            </a:pPr>
            <a:endParaRPr lang="en-US" dirty="0"/>
          </a:p>
          <a:p>
            <a:pPr marL="0" lvl="0" indent="0" rtl="0">
              <a:spcBef>
                <a:spcPts val="640"/>
              </a:spcBef>
              <a:spcAft>
                <a:spcPts val="0"/>
              </a:spcAft>
              <a:buClr>
                <a:schemeClr val="dk1"/>
              </a:buClr>
              <a:buSzPts val="3200"/>
              <a:buNone/>
            </a:pPr>
            <a:endParaRPr lang="en-US" dirty="0"/>
          </a:p>
          <a:p>
            <a:pPr marL="0" lvl="0" indent="0" rtl="0">
              <a:spcBef>
                <a:spcPts val="640"/>
              </a:spcBef>
              <a:spcAft>
                <a:spcPts val="0"/>
              </a:spcAft>
              <a:buClr>
                <a:schemeClr val="dk1"/>
              </a:buClr>
              <a:buSzPts val="3200"/>
              <a:buNone/>
            </a:pPr>
            <a:endParaRPr lang="en-US" dirty="0"/>
          </a:p>
          <a:p>
            <a:pPr marL="0" lvl="0" indent="0" rtl="0">
              <a:spcBef>
                <a:spcPts val="640"/>
              </a:spcBef>
              <a:spcAft>
                <a:spcPts val="0"/>
              </a:spcAft>
              <a:buClr>
                <a:schemeClr val="dk1"/>
              </a:buClr>
              <a:buSzPts val="3200"/>
              <a:buNone/>
            </a:pPr>
            <a:endParaRPr lang="en-US" dirty="0"/>
          </a:p>
          <a:p>
            <a:pPr marL="0" lvl="0" indent="0" algn="ctr" rtl="0">
              <a:spcBef>
                <a:spcPts val="640"/>
              </a:spcBef>
              <a:spcAft>
                <a:spcPts val="0"/>
              </a:spcAft>
              <a:buClr>
                <a:schemeClr val="dk1"/>
              </a:buClr>
              <a:buSzPts val="3200"/>
              <a:buNone/>
            </a:pPr>
            <a:endParaRPr dirty="0"/>
          </a:p>
        </p:txBody>
      </p:sp>
      <p:sp>
        <p:nvSpPr>
          <p:cNvPr id="136" name="Google Shape;136;p17"/>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37" name="Google Shape;137;p17"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Tree>
    <p:extLst>
      <p:ext uri="{BB962C8B-B14F-4D97-AF65-F5344CB8AC3E}">
        <p14:creationId xmlns:p14="http://schemas.microsoft.com/office/powerpoint/2010/main" val="14500091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graphicFrame>
        <p:nvGraphicFramePr>
          <p:cNvPr id="142" name="Google Shape;142;p18"/>
          <p:cNvGraphicFramePr/>
          <p:nvPr>
            <p:extLst>
              <p:ext uri="{D42A27DB-BD31-4B8C-83A1-F6EECF244321}">
                <p14:modId xmlns:p14="http://schemas.microsoft.com/office/powerpoint/2010/main" val="3186064079"/>
              </p:ext>
            </p:extLst>
          </p:nvPr>
        </p:nvGraphicFramePr>
        <p:xfrm>
          <a:off x="154744" y="816032"/>
          <a:ext cx="8890781" cy="6038248"/>
        </p:xfrm>
        <a:graphic>
          <a:graphicData uri="http://schemas.openxmlformats.org/drawingml/2006/table">
            <a:tbl>
              <a:tblPr>
                <a:noFill/>
                <a:tableStyleId>{21CE23A6-9853-4898-AE63-22E69308A843}</a:tableStyleId>
              </a:tblPr>
              <a:tblGrid>
                <a:gridCol w="2323182">
                  <a:extLst>
                    <a:ext uri="{9D8B030D-6E8A-4147-A177-3AD203B41FA5}">
                      <a16:colId xmlns:a16="http://schemas.microsoft.com/office/drawing/2014/main" val="20000"/>
                    </a:ext>
                  </a:extLst>
                </a:gridCol>
                <a:gridCol w="6567599">
                  <a:extLst>
                    <a:ext uri="{9D8B030D-6E8A-4147-A177-3AD203B41FA5}">
                      <a16:colId xmlns:a16="http://schemas.microsoft.com/office/drawing/2014/main" val="20001"/>
                    </a:ext>
                  </a:extLst>
                </a:gridCol>
              </a:tblGrid>
              <a:tr h="291098">
                <a:tc>
                  <a:txBody>
                    <a:bodyPr/>
                    <a:lstStyle/>
                    <a:p>
                      <a:pPr marL="0" marR="0" lvl="0" indent="0" algn="ctr" rtl="0">
                        <a:spcBef>
                          <a:spcPts val="0"/>
                        </a:spcBef>
                        <a:spcAft>
                          <a:spcPts val="0"/>
                        </a:spcAft>
                        <a:buNone/>
                      </a:pPr>
                      <a:r>
                        <a:rPr lang="en-US" sz="1400" b="1" u="none" strike="noStrike" cap="none" dirty="0"/>
                        <a:t>Theme</a:t>
                      </a:r>
                      <a:endParaRPr sz="1400" b="1" u="none" strike="noStrike" cap="none" dirty="0">
                        <a:latin typeface="Calibri"/>
                        <a:ea typeface="Calibri"/>
                        <a:cs typeface="Calibri"/>
                        <a:sym typeface="Calibri"/>
                      </a:endParaRPr>
                    </a:p>
                  </a:txBody>
                  <a:tcPr marL="0" marR="0" marT="39700" marB="39700">
                    <a:solidFill>
                      <a:schemeClr val="accent6">
                        <a:lumMod val="60000"/>
                        <a:lumOff val="40000"/>
                      </a:schemeClr>
                    </a:solidFill>
                  </a:tcPr>
                </a:tc>
                <a:tc>
                  <a:txBody>
                    <a:bodyPr/>
                    <a:lstStyle/>
                    <a:p>
                      <a:pPr marL="0" marR="0" lvl="0" indent="0" algn="ctr" rtl="0">
                        <a:spcBef>
                          <a:spcPts val="0"/>
                        </a:spcBef>
                        <a:spcAft>
                          <a:spcPts val="0"/>
                        </a:spcAft>
                        <a:buNone/>
                      </a:pPr>
                      <a:r>
                        <a:rPr lang="en-US" sz="1400" b="1" u="none" strike="noStrike" cap="none" dirty="0"/>
                        <a:t>Conversation</a:t>
                      </a:r>
                      <a:endParaRPr sz="1400" b="1" u="none" strike="noStrike" cap="none" dirty="0">
                        <a:latin typeface="Calibri"/>
                        <a:ea typeface="Calibri"/>
                        <a:cs typeface="Calibri"/>
                        <a:sym typeface="Calibri"/>
                      </a:endParaRPr>
                    </a:p>
                  </a:txBody>
                  <a:tcPr marL="0" marR="0" marT="39700" marB="39700">
                    <a:solidFill>
                      <a:schemeClr val="accent6">
                        <a:lumMod val="60000"/>
                        <a:lumOff val="40000"/>
                      </a:schemeClr>
                    </a:solidFill>
                  </a:tcPr>
                </a:tc>
                <a:extLst>
                  <a:ext uri="{0D108BD9-81ED-4DB2-BD59-A6C34878D82A}">
                    <a16:rowId xmlns:a16="http://schemas.microsoft.com/office/drawing/2014/main" val="10000"/>
                  </a:ext>
                </a:extLst>
              </a:tr>
              <a:tr h="478210">
                <a:tc>
                  <a:txBody>
                    <a:bodyPr/>
                    <a:lstStyle/>
                    <a:p>
                      <a:pPr marL="0" marR="0" lvl="0" indent="0" algn="l" rtl="0">
                        <a:spcBef>
                          <a:spcPts val="0"/>
                        </a:spcBef>
                        <a:spcAft>
                          <a:spcPts val="0"/>
                        </a:spcAft>
                        <a:buNone/>
                      </a:pPr>
                      <a:r>
                        <a:rPr lang="en-US" sz="1400" b="1" u="none" strike="noStrike" cap="none" dirty="0"/>
                        <a:t>1. Who is the person?</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Understanding the person, what matters to them and understanding who are significant people in their life. </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1"/>
                  </a:ext>
                </a:extLst>
              </a:tr>
              <a:tr h="672755">
                <a:tc>
                  <a:txBody>
                    <a:bodyPr/>
                    <a:lstStyle/>
                    <a:p>
                      <a:pPr marL="0" marR="0" lvl="0" indent="0" algn="l" rtl="0">
                        <a:spcBef>
                          <a:spcPts val="0"/>
                        </a:spcBef>
                        <a:spcAft>
                          <a:spcPts val="0"/>
                        </a:spcAft>
                        <a:buNone/>
                      </a:pPr>
                      <a:r>
                        <a:rPr lang="en-US" sz="1400" b="1" u="none" strike="noStrike" cap="none" dirty="0"/>
                        <a:t>2. What is life like now?</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Understanding life now for the person, how life works today, the pace of life, how the person spends their time, and learning about what this tells us about what needs to stay in the person’s life and what needs to change. </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2"/>
                  </a:ext>
                </a:extLst>
              </a:tr>
              <a:tr h="672755">
                <a:tc>
                  <a:txBody>
                    <a:bodyPr/>
                    <a:lstStyle/>
                    <a:p>
                      <a:pPr marL="0" marR="0" lvl="0" indent="0" algn="l" rtl="0">
                        <a:spcBef>
                          <a:spcPts val="0"/>
                        </a:spcBef>
                        <a:spcAft>
                          <a:spcPts val="0"/>
                        </a:spcAft>
                        <a:buNone/>
                      </a:pPr>
                      <a:r>
                        <a:rPr lang="en-US" sz="1400" b="1" u="none" strike="noStrike" cap="none" dirty="0"/>
                        <a:t>3. What a good lifestyle could look like?</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Developing a good understanding of what a good lifestyle could look like for the person, headlines of how life could be, who may be part of the person’s life and what they would be doing if life was going well for them</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3"/>
                  </a:ext>
                </a:extLst>
              </a:tr>
              <a:tr h="478210">
                <a:tc>
                  <a:txBody>
                    <a:bodyPr/>
                    <a:lstStyle/>
                    <a:p>
                      <a:pPr marL="0" marR="0" lvl="0" indent="0" algn="l" rtl="0">
                        <a:spcBef>
                          <a:spcPts val="0"/>
                        </a:spcBef>
                        <a:spcAft>
                          <a:spcPts val="0"/>
                        </a:spcAft>
                        <a:buNone/>
                      </a:pPr>
                      <a:r>
                        <a:rPr lang="en-US" sz="1400" b="1" u="none" strike="noStrike" cap="none" dirty="0"/>
                        <a:t>4. My community, my place</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Developing a good understanding of the right community for the person and the right home. Exploring how the person can be connected to their community in ways that make sense.</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4"/>
                  </a:ext>
                </a:extLst>
              </a:tr>
              <a:tr h="478210">
                <a:tc>
                  <a:txBody>
                    <a:bodyPr/>
                    <a:lstStyle/>
                    <a:p>
                      <a:pPr marL="0" marR="0" lvl="0" indent="0" algn="l" rtl="0">
                        <a:spcBef>
                          <a:spcPts val="0"/>
                        </a:spcBef>
                        <a:spcAft>
                          <a:spcPts val="0"/>
                        </a:spcAft>
                        <a:buNone/>
                      </a:pPr>
                      <a:r>
                        <a:rPr lang="en-US" sz="1400" b="1" u="none" strike="noStrike" cap="none" dirty="0"/>
                        <a:t>5. People to share with </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Exploring possibilities around sharing a home with another person and what kind of person may be the right person.</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5"/>
                  </a:ext>
                </a:extLst>
              </a:tr>
              <a:tr h="672755">
                <a:tc>
                  <a:txBody>
                    <a:bodyPr/>
                    <a:lstStyle/>
                    <a:p>
                      <a:pPr marL="0" marR="0" lvl="0" indent="0" algn="l" rtl="0">
                        <a:spcBef>
                          <a:spcPts val="0"/>
                        </a:spcBef>
                        <a:spcAft>
                          <a:spcPts val="0"/>
                        </a:spcAft>
                        <a:buNone/>
                      </a:pPr>
                      <a:r>
                        <a:rPr lang="en-US" sz="1400" b="1" u="none" strike="noStrike" cap="none" dirty="0"/>
                        <a:t>6. Understanding my Support</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Exploring and understanding support including wider supports which may include unpaid support. Exploring just enough support - not too much or too little. Exploring and agreeing how the person’s decision making is respected and supported.</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6"/>
                  </a:ext>
                </a:extLst>
              </a:tr>
              <a:tr h="478210">
                <a:tc>
                  <a:txBody>
                    <a:bodyPr/>
                    <a:lstStyle/>
                    <a:p>
                      <a:pPr marL="0" marR="0" lvl="0" indent="0" algn="l" rtl="0">
                        <a:spcBef>
                          <a:spcPts val="0"/>
                        </a:spcBef>
                        <a:spcAft>
                          <a:spcPts val="0"/>
                        </a:spcAft>
                        <a:buNone/>
                      </a:pPr>
                      <a:r>
                        <a:rPr lang="en-US" sz="1400" b="1" u="none" strike="noStrike" cap="none" dirty="0"/>
                        <a:t>7. Keeping healthy and safe</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Exploring ways to make sure the person stays healthy and safe including exploring ideas about how to minimise possible risks.</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7"/>
                  </a:ext>
                </a:extLst>
              </a:tr>
              <a:tr h="672755">
                <a:tc>
                  <a:txBody>
                    <a:bodyPr/>
                    <a:lstStyle/>
                    <a:p>
                      <a:pPr marL="0" marR="0" lvl="0" indent="0" algn="l" rtl="0">
                        <a:spcBef>
                          <a:spcPts val="0"/>
                        </a:spcBef>
                        <a:spcAft>
                          <a:spcPts val="0"/>
                        </a:spcAft>
                        <a:buNone/>
                      </a:pPr>
                      <a:r>
                        <a:rPr lang="en-US" sz="1400" b="1" u="none" strike="noStrike" cap="none" dirty="0"/>
                        <a:t>8. Design ideas and outcomes </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Clarifying what we have learnt and what the process has helped us understand about what essentially needs to be included in the persons support design. Exploring what opportunities the design could open up for the person</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8"/>
                  </a:ext>
                </a:extLst>
              </a:tr>
              <a:tr h="478210">
                <a:tc>
                  <a:txBody>
                    <a:bodyPr/>
                    <a:lstStyle/>
                    <a:p>
                      <a:pPr marL="0" marR="0" lvl="0" indent="0" algn="l" rtl="0">
                        <a:spcBef>
                          <a:spcPts val="0"/>
                        </a:spcBef>
                        <a:spcAft>
                          <a:spcPts val="0"/>
                        </a:spcAft>
                        <a:buNone/>
                      </a:pPr>
                      <a:r>
                        <a:rPr lang="en-US" sz="1400" b="1" u="none" strike="noStrike" cap="none" dirty="0"/>
                        <a:t>9. A typical week</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Creating the support for real as best we can, by planning a week and beginning to develop a clear idea of the person unique support system across a typical week.</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09"/>
                  </a:ext>
                </a:extLst>
              </a:tr>
              <a:tr h="362119">
                <a:tc>
                  <a:txBody>
                    <a:bodyPr/>
                    <a:lstStyle/>
                    <a:p>
                      <a:pPr marL="0" marR="0" lvl="0" indent="0" algn="l" rtl="0">
                        <a:spcBef>
                          <a:spcPts val="0"/>
                        </a:spcBef>
                        <a:spcAft>
                          <a:spcPts val="0"/>
                        </a:spcAft>
                        <a:buNone/>
                      </a:pPr>
                      <a:r>
                        <a:rPr lang="en-US" sz="1400" b="1" u="none" strike="noStrike" cap="none" dirty="0"/>
                        <a:t>10. Costing </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Cost of the final design</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10"/>
                  </a:ext>
                </a:extLst>
              </a:tr>
              <a:tr h="297279">
                <a:tc>
                  <a:txBody>
                    <a:bodyPr/>
                    <a:lstStyle/>
                    <a:p>
                      <a:pPr marL="0" marR="0" lvl="0" indent="0" algn="l" rtl="0">
                        <a:spcBef>
                          <a:spcPts val="0"/>
                        </a:spcBef>
                        <a:spcAft>
                          <a:spcPts val="0"/>
                        </a:spcAft>
                        <a:buNone/>
                      </a:pPr>
                      <a:r>
                        <a:rPr lang="en-US" sz="1400" b="1" u="none" strike="noStrike" cap="none" dirty="0"/>
                        <a:t>11. Action Plan</a:t>
                      </a:r>
                      <a:endParaRPr sz="1400" b="1" u="none" strike="noStrike" cap="none" dirty="0">
                        <a:latin typeface="Calibri"/>
                        <a:ea typeface="Calibri"/>
                        <a:cs typeface="Calibri"/>
                        <a:sym typeface="Calibri"/>
                      </a:endParaRPr>
                    </a:p>
                  </a:txBody>
                  <a:tcPr marL="0" marR="0" marT="39700" marB="39700">
                    <a:solidFill>
                      <a:schemeClr val="accent6">
                        <a:lumMod val="40000"/>
                        <a:lumOff val="60000"/>
                      </a:schemeClr>
                    </a:solidFill>
                  </a:tcPr>
                </a:tc>
                <a:tc>
                  <a:txBody>
                    <a:bodyPr/>
                    <a:lstStyle/>
                    <a:p>
                      <a:pPr marL="0" marR="0" lvl="0" indent="0" algn="l" rtl="0">
                        <a:spcBef>
                          <a:spcPts val="0"/>
                        </a:spcBef>
                        <a:spcAft>
                          <a:spcPts val="0"/>
                        </a:spcAft>
                        <a:buNone/>
                      </a:pPr>
                      <a:r>
                        <a:rPr lang="en-US" sz="1300" u="none" strike="noStrike" cap="none" dirty="0"/>
                        <a:t>Developing a clear action plan to begin to bring the design to life</a:t>
                      </a:r>
                      <a:endParaRPr sz="1300" u="none" strike="noStrike" cap="none" dirty="0">
                        <a:latin typeface="Calibri"/>
                        <a:ea typeface="Calibri"/>
                        <a:cs typeface="Calibri"/>
                        <a:sym typeface="Calibri"/>
                      </a:endParaRPr>
                    </a:p>
                  </a:txBody>
                  <a:tcPr marL="0" marR="0" marT="39700" marB="39700"/>
                </a:tc>
                <a:extLst>
                  <a:ext uri="{0D108BD9-81ED-4DB2-BD59-A6C34878D82A}">
                    <a16:rowId xmlns:a16="http://schemas.microsoft.com/office/drawing/2014/main" val="10011"/>
                  </a:ext>
                </a:extLst>
              </a:tr>
            </a:tbl>
          </a:graphicData>
        </a:graphic>
      </p:graphicFrame>
      <p:sp>
        <p:nvSpPr>
          <p:cNvPr id="143" name="Google Shape;143;p18"/>
          <p:cNvSpPr txBox="1"/>
          <p:nvPr/>
        </p:nvSpPr>
        <p:spPr>
          <a:xfrm>
            <a:off x="1637127" y="9402"/>
            <a:ext cx="5869745" cy="81346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4400"/>
              <a:buFont typeface="Calibri"/>
              <a:buNone/>
            </a:pPr>
            <a:r>
              <a:rPr lang="en-US" sz="4400" dirty="0">
                <a:solidFill>
                  <a:srgbClr val="DC4405"/>
                </a:solidFill>
                <a:latin typeface="Calibri"/>
                <a:ea typeface="Calibri"/>
                <a:cs typeface="Calibri"/>
                <a:sym typeface="Calibri"/>
              </a:rPr>
              <a:t>Conversation Overview</a:t>
            </a:r>
            <a:endParaRPr sz="4400" dirty="0">
              <a:solidFill>
                <a:srgbClr val="DC4405"/>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0"/>
          <p:cNvSpPr/>
          <p:nvPr/>
        </p:nvSpPr>
        <p:spPr>
          <a:xfrm>
            <a:off x="2525033" y="571577"/>
            <a:ext cx="5181227" cy="76944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4000" dirty="0">
                <a:solidFill>
                  <a:srgbClr val="DC4405"/>
                </a:solidFill>
                <a:latin typeface="Calibri"/>
                <a:cs typeface="Calibri"/>
                <a:sym typeface="Calibri"/>
              </a:rPr>
              <a:t>Facilitators Framework</a:t>
            </a:r>
            <a:endParaRPr sz="4000" dirty="0">
              <a:solidFill>
                <a:srgbClr val="DC4405"/>
              </a:solidFill>
            </a:endParaRPr>
          </a:p>
        </p:txBody>
      </p:sp>
      <p:sp>
        <p:nvSpPr>
          <p:cNvPr id="166" name="Google Shape;166;p20"/>
          <p:cNvSpPr/>
          <p:nvPr/>
        </p:nvSpPr>
        <p:spPr>
          <a:xfrm>
            <a:off x="0" y="0"/>
            <a:ext cx="1425575" cy="6884988"/>
          </a:xfrm>
          <a:prstGeom prst="rect">
            <a:avLst/>
          </a:prstGeom>
          <a:gradFill>
            <a:gsLst>
              <a:gs pos="0">
                <a:srgbClr val="DF7723"/>
              </a:gs>
              <a:gs pos="32000">
                <a:srgbClr val="DF7723"/>
              </a:gs>
              <a:gs pos="87000">
                <a:srgbClr val="FFFFFF"/>
              </a:gs>
              <a:gs pos="100000">
                <a:srgbClr val="FFFFFF"/>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endParaRPr sz="1400" i="1">
              <a:solidFill>
                <a:srgbClr val="FFFFFF"/>
              </a:solidFill>
              <a:latin typeface="Calibri"/>
              <a:ea typeface="Calibri"/>
              <a:cs typeface="Calibri"/>
              <a:sym typeface="Calibri"/>
            </a:endParaRPr>
          </a:p>
          <a:p>
            <a:pPr marL="0" marR="0" lvl="0" indent="0" algn="l" rtl="0">
              <a:spcBef>
                <a:spcPts val="0"/>
              </a:spcBef>
              <a:spcAft>
                <a:spcPts val="0"/>
              </a:spcAft>
              <a:buNone/>
            </a:pPr>
            <a:r>
              <a:rPr lang="en-US" sz="1400" i="1">
                <a:solidFill>
                  <a:srgbClr val="FFFFFF"/>
                </a:solidFill>
                <a:latin typeface="Calibri"/>
                <a:ea typeface="Calibri"/>
                <a:cs typeface="Calibri"/>
                <a:sym typeface="Calibri"/>
              </a:rPr>
              <a:t>Individuals </a:t>
            </a:r>
            <a:br>
              <a:rPr lang="en-US" sz="1400" i="1">
                <a:solidFill>
                  <a:srgbClr val="FFFFFF"/>
                </a:solidFill>
                <a:latin typeface="Calibri"/>
                <a:ea typeface="Calibri"/>
                <a:cs typeface="Calibri"/>
                <a:sym typeface="Calibri"/>
              </a:rPr>
            </a:br>
            <a:r>
              <a:rPr lang="en-US" sz="1400" i="1">
                <a:solidFill>
                  <a:srgbClr val="FFFFFF"/>
                </a:solidFill>
                <a:latin typeface="Calibri"/>
                <a:ea typeface="Calibri"/>
                <a:cs typeface="Calibri"/>
                <a:sym typeface="Calibri"/>
              </a:rPr>
              <a:t>living their lives, their way.</a:t>
            </a:r>
            <a:endParaRPr sz="1400" i="1">
              <a:solidFill>
                <a:srgbClr val="FFFFFF"/>
              </a:solidFill>
              <a:latin typeface="Calibri"/>
              <a:ea typeface="Calibri"/>
              <a:cs typeface="Calibri"/>
              <a:sym typeface="Calibri"/>
            </a:endParaRPr>
          </a:p>
        </p:txBody>
      </p:sp>
      <p:pic>
        <p:nvPicPr>
          <p:cNvPr id="167" name="Google Shape;167;p20" descr="Logo.bmp"/>
          <p:cNvPicPr preferRelativeResize="0"/>
          <p:nvPr/>
        </p:nvPicPr>
        <p:blipFill rotWithShape="1">
          <a:blip r:embed="rId3">
            <a:alphaModFix/>
          </a:blip>
          <a:srcRect/>
          <a:stretch/>
        </p:blipFill>
        <p:spPr>
          <a:xfrm>
            <a:off x="0" y="254000"/>
            <a:ext cx="1425575" cy="1389063"/>
          </a:xfrm>
          <a:prstGeom prst="rect">
            <a:avLst/>
          </a:prstGeom>
          <a:noFill/>
          <a:ln>
            <a:noFill/>
          </a:ln>
        </p:spPr>
      </p:pic>
      <p:sp>
        <p:nvSpPr>
          <p:cNvPr id="7" name="Google Shape;148;p19">
            <a:extLst>
              <a:ext uri="{FF2B5EF4-FFF2-40B4-BE49-F238E27FC236}">
                <a16:creationId xmlns:a16="http://schemas.microsoft.com/office/drawing/2014/main" id="{0848CD30-D1B4-4066-8043-6E6E30B42CE1}"/>
              </a:ext>
            </a:extLst>
          </p:cNvPr>
          <p:cNvSpPr txBox="1"/>
          <p:nvPr/>
        </p:nvSpPr>
        <p:spPr>
          <a:xfrm>
            <a:off x="3984417" y="3334326"/>
            <a:ext cx="2087563" cy="131127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800" dirty="0">
                <a:solidFill>
                  <a:schemeClr val="dk1"/>
                </a:solidFill>
                <a:latin typeface="Calibri"/>
                <a:ea typeface="Calibri"/>
                <a:cs typeface="Calibri"/>
                <a:sym typeface="Calibri"/>
              </a:rPr>
              <a:t>Total Respect</a:t>
            </a:r>
            <a:endParaRPr sz="3800" dirty="0">
              <a:solidFill>
                <a:schemeClr val="dk1"/>
              </a:solidFill>
              <a:latin typeface="Calibri"/>
              <a:ea typeface="Calibri"/>
              <a:cs typeface="Calibri"/>
              <a:sym typeface="Calibri"/>
            </a:endParaRPr>
          </a:p>
        </p:txBody>
      </p:sp>
      <p:sp>
        <p:nvSpPr>
          <p:cNvPr id="8" name="Google Shape;149;p19">
            <a:extLst>
              <a:ext uri="{FF2B5EF4-FFF2-40B4-BE49-F238E27FC236}">
                <a16:creationId xmlns:a16="http://schemas.microsoft.com/office/drawing/2014/main" id="{91FA70A7-0AF2-4160-A2F6-73DFE086B153}"/>
              </a:ext>
            </a:extLst>
          </p:cNvPr>
          <p:cNvSpPr txBox="1"/>
          <p:nvPr/>
        </p:nvSpPr>
        <p:spPr>
          <a:xfrm>
            <a:off x="4094847" y="1285425"/>
            <a:ext cx="1653173" cy="118835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No </a:t>
            </a:r>
          </a:p>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Digging</a:t>
            </a:r>
            <a:endParaRPr sz="3200" dirty="0">
              <a:solidFill>
                <a:schemeClr val="dk1"/>
              </a:solidFill>
              <a:latin typeface="Calibri"/>
              <a:ea typeface="Calibri"/>
              <a:cs typeface="Calibri"/>
              <a:sym typeface="Calibri"/>
            </a:endParaRPr>
          </a:p>
        </p:txBody>
      </p:sp>
      <p:sp>
        <p:nvSpPr>
          <p:cNvPr id="9" name="Google Shape;150;p19">
            <a:extLst>
              <a:ext uri="{FF2B5EF4-FFF2-40B4-BE49-F238E27FC236}">
                <a16:creationId xmlns:a16="http://schemas.microsoft.com/office/drawing/2014/main" id="{02CDE160-EEAA-442A-BAB3-8B482C86F66C}"/>
              </a:ext>
            </a:extLst>
          </p:cNvPr>
          <p:cNvSpPr txBox="1"/>
          <p:nvPr/>
        </p:nvSpPr>
        <p:spPr>
          <a:xfrm>
            <a:off x="6830128" y="3442494"/>
            <a:ext cx="1752264" cy="114537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No </a:t>
            </a:r>
          </a:p>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Judging</a:t>
            </a:r>
            <a:endParaRPr sz="3200" dirty="0">
              <a:solidFill>
                <a:schemeClr val="dk1"/>
              </a:solidFill>
              <a:latin typeface="Calibri"/>
              <a:ea typeface="Calibri"/>
              <a:cs typeface="Calibri"/>
              <a:sym typeface="Calibri"/>
            </a:endParaRPr>
          </a:p>
        </p:txBody>
      </p:sp>
      <p:sp>
        <p:nvSpPr>
          <p:cNvPr id="10" name="Google Shape;152;p19">
            <a:extLst>
              <a:ext uri="{FF2B5EF4-FFF2-40B4-BE49-F238E27FC236}">
                <a16:creationId xmlns:a16="http://schemas.microsoft.com/office/drawing/2014/main" id="{8F1192CD-C39F-4928-AB8E-72DB8D049FCC}"/>
              </a:ext>
            </a:extLst>
          </p:cNvPr>
          <p:cNvSpPr txBox="1"/>
          <p:nvPr/>
        </p:nvSpPr>
        <p:spPr>
          <a:xfrm>
            <a:off x="1362820" y="3460712"/>
            <a:ext cx="2160587" cy="1066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No Obsessing</a:t>
            </a:r>
            <a:endParaRPr sz="3200" dirty="0">
              <a:solidFill>
                <a:schemeClr val="dk1"/>
              </a:solidFill>
              <a:latin typeface="Calibri"/>
              <a:ea typeface="Calibri"/>
              <a:cs typeface="Calibri"/>
              <a:sym typeface="Calibri"/>
            </a:endParaRPr>
          </a:p>
        </p:txBody>
      </p:sp>
      <p:sp>
        <p:nvSpPr>
          <p:cNvPr id="11" name="Google Shape;151;p19">
            <a:extLst>
              <a:ext uri="{FF2B5EF4-FFF2-40B4-BE49-F238E27FC236}">
                <a16:creationId xmlns:a16="http://schemas.microsoft.com/office/drawing/2014/main" id="{3FE2D6A1-2584-43AB-94A7-F72E917ABBD7}"/>
              </a:ext>
            </a:extLst>
          </p:cNvPr>
          <p:cNvSpPr txBox="1"/>
          <p:nvPr/>
        </p:nvSpPr>
        <p:spPr>
          <a:xfrm>
            <a:off x="4322447" y="5506151"/>
            <a:ext cx="1425572" cy="11764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No </a:t>
            </a:r>
          </a:p>
          <a:p>
            <a:pPr marL="0" marR="0" lvl="0" indent="0" algn="ctr" rtl="0">
              <a:spcBef>
                <a:spcPts val="0"/>
              </a:spcBef>
              <a:spcAft>
                <a:spcPts val="0"/>
              </a:spcAft>
              <a:buNone/>
            </a:pPr>
            <a:r>
              <a:rPr lang="en-US" sz="3200" dirty="0">
                <a:solidFill>
                  <a:schemeClr val="dk1"/>
                </a:solidFill>
                <a:latin typeface="Calibri"/>
                <a:ea typeface="Calibri"/>
                <a:cs typeface="Calibri"/>
                <a:sym typeface="Calibri"/>
              </a:rPr>
              <a:t>Fixing</a:t>
            </a:r>
            <a:endParaRPr sz="3200" dirty="0">
              <a:solidFill>
                <a:schemeClr val="dk1"/>
              </a:solidFill>
              <a:latin typeface="Calibri"/>
              <a:ea typeface="Calibri"/>
              <a:cs typeface="Calibri"/>
              <a:sym typeface="Calibri"/>
            </a:endParaRPr>
          </a:p>
        </p:txBody>
      </p:sp>
      <p:sp>
        <p:nvSpPr>
          <p:cNvPr id="12" name="Google Shape;158;p19">
            <a:extLst>
              <a:ext uri="{FF2B5EF4-FFF2-40B4-BE49-F238E27FC236}">
                <a16:creationId xmlns:a16="http://schemas.microsoft.com/office/drawing/2014/main" id="{18E9BB9C-5BFB-4E8A-9A12-8ED096937C30}"/>
              </a:ext>
            </a:extLst>
          </p:cNvPr>
          <p:cNvSpPr txBox="1"/>
          <p:nvPr/>
        </p:nvSpPr>
        <p:spPr>
          <a:xfrm>
            <a:off x="7069627" y="6286423"/>
            <a:ext cx="1947764"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Facilitators Framework</a:t>
            </a:r>
          </a:p>
          <a:p>
            <a:pPr marL="0" marR="0" lvl="0" indent="0" algn="l" rtl="0">
              <a:spcBef>
                <a:spcPts val="0"/>
              </a:spcBef>
              <a:spcAft>
                <a:spcPts val="0"/>
              </a:spcAft>
              <a:buNone/>
            </a:pPr>
            <a:r>
              <a:rPr lang="en-US" sz="1400" i="1" dirty="0">
                <a:solidFill>
                  <a:schemeClr val="dk1"/>
                </a:solidFill>
                <a:latin typeface="Calibri"/>
                <a:ea typeface="Calibri"/>
                <a:cs typeface="Calibri"/>
                <a:sym typeface="Calibri"/>
              </a:rPr>
              <a:t> – Heather Simmons</a:t>
            </a:r>
            <a:endParaRPr sz="1400" i="1" dirty="0">
              <a:solidFill>
                <a:schemeClr val="dk1"/>
              </a:solidFill>
              <a:latin typeface="Calibri"/>
              <a:ea typeface="Calibri"/>
              <a:cs typeface="Calibri"/>
              <a:sym typeface="Calibri"/>
            </a:endParaRPr>
          </a:p>
        </p:txBody>
      </p:sp>
      <p:cxnSp>
        <p:nvCxnSpPr>
          <p:cNvPr id="16" name="Google Shape;155;p19">
            <a:extLst>
              <a:ext uri="{FF2B5EF4-FFF2-40B4-BE49-F238E27FC236}">
                <a16:creationId xmlns:a16="http://schemas.microsoft.com/office/drawing/2014/main" id="{A1034D80-1156-4CE6-836C-F15E2456F9DD}"/>
              </a:ext>
            </a:extLst>
          </p:cNvPr>
          <p:cNvCxnSpPr>
            <a:cxnSpLocks/>
          </p:cNvCxnSpPr>
          <p:nvPr/>
        </p:nvCxnSpPr>
        <p:spPr>
          <a:xfrm rot="16200000">
            <a:off x="4558934" y="2877126"/>
            <a:ext cx="914400" cy="0"/>
          </a:xfrm>
          <a:prstGeom prst="straightConnector1">
            <a:avLst/>
          </a:prstGeom>
          <a:noFill/>
          <a:ln w="19050" cap="flat" cmpd="sng">
            <a:solidFill>
              <a:srgbClr val="DC4405"/>
            </a:solidFill>
            <a:prstDash val="solid"/>
            <a:round/>
            <a:headEnd type="none" w="med" len="med"/>
            <a:tailEnd type="triangle" w="med" len="med"/>
          </a:ln>
        </p:spPr>
      </p:cxnSp>
      <p:cxnSp>
        <p:nvCxnSpPr>
          <p:cNvPr id="19" name="Google Shape;155;p19">
            <a:extLst>
              <a:ext uri="{FF2B5EF4-FFF2-40B4-BE49-F238E27FC236}">
                <a16:creationId xmlns:a16="http://schemas.microsoft.com/office/drawing/2014/main" id="{3F872C0F-EB45-4C4A-A829-D824C48D7B42}"/>
              </a:ext>
            </a:extLst>
          </p:cNvPr>
          <p:cNvCxnSpPr/>
          <p:nvPr/>
        </p:nvCxnSpPr>
        <p:spPr>
          <a:xfrm rot="10800000">
            <a:off x="3148143" y="3868508"/>
            <a:ext cx="914400" cy="0"/>
          </a:xfrm>
          <a:prstGeom prst="straightConnector1">
            <a:avLst/>
          </a:prstGeom>
          <a:noFill/>
          <a:ln w="19050" cap="flat" cmpd="sng">
            <a:solidFill>
              <a:srgbClr val="DC4405"/>
            </a:solidFill>
            <a:prstDash val="solid"/>
            <a:round/>
            <a:headEnd type="none" w="med" len="med"/>
            <a:tailEnd type="triangle" w="med" len="med"/>
          </a:ln>
        </p:spPr>
      </p:cxnSp>
      <p:cxnSp>
        <p:nvCxnSpPr>
          <p:cNvPr id="20" name="Google Shape;155;p19">
            <a:extLst>
              <a:ext uri="{FF2B5EF4-FFF2-40B4-BE49-F238E27FC236}">
                <a16:creationId xmlns:a16="http://schemas.microsoft.com/office/drawing/2014/main" id="{2FCB70A3-582B-4FDE-862F-ED2CE2EC4068}"/>
              </a:ext>
            </a:extLst>
          </p:cNvPr>
          <p:cNvCxnSpPr>
            <a:cxnSpLocks/>
          </p:cNvCxnSpPr>
          <p:nvPr/>
        </p:nvCxnSpPr>
        <p:spPr>
          <a:xfrm>
            <a:off x="5915728" y="3826198"/>
            <a:ext cx="914400" cy="0"/>
          </a:xfrm>
          <a:prstGeom prst="straightConnector1">
            <a:avLst/>
          </a:prstGeom>
          <a:noFill/>
          <a:ln w="19050" cap="flat" cmpd="sng">
            <a:solidFill>
              <a:srgbClr val="DC4405"/>
            </a:solidFill>
            <a:prstDash val="solid"/>
            <a:round/>
            <a:headEnd type="none" w="med" len="med"/>
            <a:tailEnd type="triangle" w="med" len="med"/>
          </a:ln>
        </p:spPr>
      </p:cxnSp>
      <p:cxnSp>
        <p:nvCxnSpPr>
          <p:cNvPr id="21" name="Google Shape;155;p19">
            <a:extLst>
              <a:ext uri="{FF2B5EF4-FFF2-40B4-BE49-F238E27FC236}">
                <a16:creationId xmlns:a16="http://schemas.microsoft.com/office/drawing/2014/main" id="{E7799751-6D33-47FA-84E7-9BD6D86C35CB}"/>
              </a:ext>
            </a:extLst>
          </p:cNvPr>
          <p:cNvCxnSpPr>
            <a:cxnSpLocks/>
          </p:cNvCxnSpPr>
          <p:nvPr/>
        </p:nvCxnSpPr>
        <p:spPr>
          <a:xfrm rot="5400000">
            <a:off x="4570999" y="5048951"/>
            <a:ext cx="914400" cy="0"/>
          </a:xfrm>
          <a:prstGeom prst="straightConnector1">
            <a:avLst/>
          </a:prstGeom>
          <a:noFill/>
          <a:ln w="19050" cap="flat" cmpd="sng">
            <a:solidFill>
              <a:srgbClr val="DC4405"/>
            </a:solidFill>
            <a:prstDash val="solid"/>
            <a:round/>
            <a:headEnd type="none" w="med" len="med"/>
            <a:tailEnd type="triangle" w="med" len="med"/>
          </a:ln>
        </p:spPr>
      </p:cxn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1213</Words>
  <Application>Microsoft Office PowerPoint</Application>
  <PresentationFormat>On-screen Show (4:3)</PresentationFormat>
  <Paragraphs>832</Paragraphs>
  <Slides>27</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Century Gothic</vt:lpstr>
      <vt:lpstr>Office Theme</vt:lpstr>
      <vt:lpstr>PowerPoint Presentation</vt:lpstr>
      <vt:lpstr>Who are you?  </vt:lpstr>
      <vt:lpstr>Working  Together</vt:lpstr>
      <vt:lpstr>Why this, why now?</vt:lpstr>
      <vt:lpstr>At the heart of designing support </vt:lpstr>
      <vt:lpstr>Conversation Overview</vt:lpstr>
      <vt:lpstr>Cont. Conversation Overview</vt:lpstr>
      <vt:lpstr>PowerPoint Presentation</vt:lpstr>
      <vt:lpstr>PowerPoint Presentation</vt:lpstr>
      <vt:lpstr>PowerPoint Presentation</vt:lpstr>
      <vt:lpstr>PowerPoint Presentation</vt:lpstr>
      <vt:lpstr>2. Good day / bad day</vt:lpstr>
      <vt:lpstr>PowerPoint Presentation</vt:lpstr>
      <vt:lpstr>PowerPoint Presentation</vt:lpstr>
      <vt:lpstr>PowerPoint Presentation</vt:lpstr>
      <vt:lpstr>PowerPoint Presentation</vt:lpstr>
      <vt:lpstr>PowerPoint Presentation</vt:lpstr>
      <vt:lpstr>PowerPoint Presentation</vt:lpstr>
      <vt:lpstr>Exploring Support </vt:lpstr>
      <vt:lpstr>PowerPoint Presentation</vt:lpstr>
      <vt:lpstr>PowerPoint Presentation</vt:lpstr>
      <vt:lpstr>PowerPoint Presentation</vt:lpstr>
      <vt:lpstr>PowerPoint Presentation</vt:lpstr>
      <vt:lpstr>PowerPoint Presentation</vt:lpstr>
      <vt:lpstr>PowerPoint Presentation</vt:lpstr>
      <vt:lpstr>Reflection and Learning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RichardandDaria</dc:creator>
  <cp:lastModifiedBy>RichardandDaria</cp:lastModifiedBy>
  <cp:revision>1</cp:revision>
  <dcterms:created xsi:type="dcterms:W3CDTF">2019-02-18T03:27:40Z</dcterms:created>
  <dcterms:modified xsi:type="dcterms:W3CDTF">2019-02-18T03:28:14Z</dcterms:modified>
</cp:coreProperties>
</file>